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570" r:id="rId3"/>
    <p:sldId id="571" r:id="rId4"/>
    <p:sldId id="572" r:id="rId5"/>
    <p:sldId id="573" r:id="rId6"/>
    <p:sldId id="654" r:id="rId7"/>
    <p:sldId id="574" r:id="rId8"/>
    <p:sldId id="575" r:id="rId9"/>
    <p:sldId id="576" r:id="rId10"/>
    <p:sldId id="577" r:id="rId11"/>
    <p:sldId id="578" r:id="rId12"/>
    <p:sldId id="579" r:id="rId13"/>
    <p:sldId id="581" r:id="rId14"/>
    <p:sldId id="580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97" r:id="rId31"/>
    <p:sldId id="598" r:id="rId32"/>
    <p:sldId id="599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56" r:id="rId43"/>
    <p:sldId id="655" r:id="rId44"/>
    <p:sldId id="657" r:id="rId45"/>
    <p:sldId id="658" r:id="rId46"/>
    <p:sldId id="659" r:id="rId47"/>
    <p:sldId id="660" r:id="rId48"/>
    <p:sldId id="662" r:id="rId49"/>
    <p:sldId id="661" r:id="rId50"/>
    <p:sldId id="610" r:id="rId51"/>
    <p:sldId id="609" r:id="rId52"/>
    <p:sldId id="611" r:id="rId53"/>
    <p:sldId id="612" r:id="rId54"/>
    <p:sldId id="613" r:id="rId55"/>
    <p:sldId id="614" r:id="rId56"/>
    <p:sldId id="615" r:id="rId57"/>
    <p:sldId id="616" r:id="rId58"/>
    <p:sldId id="617" r:id="rId59"/>
    <p:sldId id="618" r:id="rId60"/>
    <p:sldId id="619" r:id="rId61"/>
    <p:sldId id="620" r:id="rId62"/>
    <p:sldId id="621" r:id="rId63"/>
    <p:sldId id="622" r:id="rId64"/>
    <p:sldId id="623" r:id="rId65"/>
    <p:sldId id="624" r:id="rId66"/>
    <p:sldId id="625" r:id="rId67"/>
    <p:sldId id="626" r:id="rId68"/>
    <p:sldId id="627" r:id="rId69"/>
    <p:sldId id="628" r:id="rId70"/>
    <p:sldId id="629" r:id="rId71"/>
    <p:sldId id="630" r:id="rId72"/>
    <p:sldId id="632" r:id="rId73"/>
    <p:sldId id="631" r:id="rId74"/>
    <p:sldId id="633" r:id="rId75"/>
    <p:sldId id="634" r:id="rId76"/>
    <p:sldId id="635" r:id="rId77"/>
    <p:sldId id="636" r:id="rId78"/>
    <p:sldId id="637" r:id="rId79"/>
    <p:sldId id="638" r:id="rId80"/>
    <p:sldId id="639" r:id="rId81"/>
    <p:sldId id="640" r:id="rId82"/>
    <p:sldId id="641" r:id="rId83"/>
    <p:sldId id="642" r:id="rId84"/>
    <p:sldId id="643" r:id="rId85"/>
    <p:sldId id="644" r:id="rId86"/>
    <p:sldId id="645" r:id="rId87"/>
    <p:sldId id="650" r:id="rId88"/>
    <p:sldId id="652" r:id="rId89"/>
    <p:sldId id="651" r:id="rId90"/>
    <p:sldId id="653" r:id="rId91"/>
    <p:sldId id="649" r:id="rId92"/>
    <p:sldId id="646" r:id="rId93"/>
    <p:sldId id="647" r:id="rId94"/>
    <p:sldId id="648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865"/>
    <a:srgbClr val="CCCBCB"/>
    <a:srgbClr val="FF7F85"/>
    <a:srgbClr val="A9D18E"/>
    <a:srgbClr val="7CD4F4"/>
    <a:srgbClr val="D18B47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829AE-F0BF-410D-95AA-6603C1AB8DCB}" v="811" dt="2021-04-26T07:50:02.9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26-Apr-21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 err="1"/>
              <a:t>Tehnica</a:t>
            </a:r>
            <a:r>
              <a:rPr lang="en-US" sz="3200" dirty="0"/>
              <a:t> Divide Et </a:t>
            </a:r>
            <a:r>
              <a:rPr lang="en-US" sz="3200" dirty="0" err="1"/>
              <a:t>Impera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4FA28-5616-48A4-ACD4-A79308622ACB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15444-48C5-49F8-9AE8-4969CBEE1C3B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66B4-185A-4C59-9E38-52FC81B7D24E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27CA9-B4F4-4653-8594-934292EFFB88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ED636-83E8-4356-8145-852F6B26C750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BDC66-AAC9-406D-A960-023D25D0F31A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00AC7-8AE8-432E-91C0-C49213892C4D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32A8D-6352-48CE-8698-B5429C8BFCF5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879E7-AACE-4228-98B7-AD17EAFBB32B}"/>
              </a:ext>
            </a:extLst>
          </p:cNvPr>
          <p:cNvCxnSpPr/>
          <p:nvPr/>
        </p:nvCxnSpPr>
        <p:spPr>
          <a:xfrm flipH="1">
            <a:off x="4363279" y="2121883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7403B-E9A0-4257-896B-358D757AF57D}"/>
              </a:ext>
            </a:extLst>
          </p:cNvPr>
          <p:cNvCxnSpPr>
            <a:cxnSpLocks/>
          </p:cNvCxnSpPr>
          <p:nvPr/>
        </p:nvCxnSpPr>
        <p:spPr>
          <a:xfrm>
            <a:off x="7186875" y="2121883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AF41F9C-6983-48E7-BED6-C582CC265F24}"/>
              </a:ext>
            </a:extLst>
          </p:cNvPr>
          <p:cNvSpPr/>
          <p:nvPr/>
        </p:nvSpPr>
        <p:spPr>
          <a:xfrm>
            <a:off x="692604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FC07D-0246-4F60-AD62-C8C87B33ABE3}"/>
              </a:ext>
            </a:extLst>
          </p:cNvPr>
          <p:cNvSpPr/>
          <p:nvPr/>
        </p:nvSpPr>
        <p:spPr>
          <a:xfrm>
            <a:off x="7446788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A91123-5C3B-41E3-8CB8-7A184CD6DF45}"/>
              </a:ext>
            </a:extLst>
          </p:cNvPr>
          <p:cNvSpPr/>
          <p:nvPr/>
        </p:nvSpPr>
        <p:spPr>
          <a:xfrm>
            <a:off x="7967591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C6BFD4-5BD2-4D89-95DD-78D5104C7C8C}"/>
              </a:ext>
            </a:extLst>
          </p:cNvPr>
          <p:cNvSpPr/>
          <p:nvPr/>
        </p:nvSpPr>
        <p:spPr>
          <a:xfrm>
            <a:off x="8488394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5D465-23B0-4DDE-8E35-82F203354D8A}"/>
              </a:ext>
            </a:extLst>
          </p:cNvPr>
          <p:cNvSpPr/>
          <p:nvPr/>
        </p:nvSpPr>
        <p:spPr>
          <a:xfrm>
            <a:off x="3310519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5E01F3-DD41-4999-97C3-743021AC87A9}"/>
              </a:ext>
            </a:extLst>
          </p:cNvPr>
          <p:cNvSpPr/>
          <p:nvPr/>
        </p:nvSpPr>
        <p:spPr>
          <a:xfrm>
            <a:off x="3831322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A7C987-3C3C-4433-AB5A-D4A75F9227C6}"/>
              </a:ext>
            </a:extLst>
          </p:cNvPr>
          <p:cNvSpPr/>
          <p:nvPr/>
        </p:nvSpPr>
        <p:spPr>
          <a:xfrm>
            <a:off x="4352125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8B693B-CD2D-4A3C-A576-07C31F74208F}"/>
              </a:ext>
            </a:extLst>
          </p:cNvPr>
          <p:cNvSpPr/>
          <p:nvPr/>
        </p:nvSpPr>
        <p:spPr>
          <a:xfrm>
            <a:off x="487280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1E7EB-5780-4BC7-A768-AE0506BD85C2}"/>
              </a:ext>
            </a:extLst>
          </p:cNvPr>
          <p:cNvCxnSpPr/>
          <p:nvPr/>
        </p:nvCxnSpPr>
        <p:spPr>
          <a:xfrm flipH="1">
            <a:off x="3110739" y="3174592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7215D5-10E8-4203-BC67-BFC8E05ACE03}"/>
              </a:ext>
            </a:extLst>
          </p:cNvPr>
          <p:cNvCxnSpPr>
            <a:cxnSpLocks/>
          </p:cNvCxnSpPr>
          <p:nvPr/>
        </p:nvCxnSpPr>
        <p:spPr>
          <a:xfrm>
            <a:off x="4843383" y="3174046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8B592F-284F-4EE0-A2B4-878D93BAAB70}"/>
              </a:ext>
            </a:extLst>
          </p:cNvPr>
          <p:cNvCxnSpPr/>
          <p:nvPr/>
        </p:nvCxnSpPr>
        <p:spPr>
          <a:xfrm flipH="1">
            <a:off x="6726205" y="3174045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2ECCE4-7860-4E10-BFCE-BBD79885C4B8}"/>
              </a:ext>
            </a:extLst>
          </p:cNvPr>
          <p:cNvCxnSpPr>
            <a:cxnSpLocks/>
          </p:cNvCxnSpPr>
          <p:nvPr/>
        </p:nvCxnSpPr>
        <p:spPr>
          <a:xfrm>
            <a:off x="8468715" y="3174044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6491C-8CFD-4D94-B193-1C3995AF11B4}"/>
              </a:ext>
            </a:extLst>
          </p:cNvPr>
          <p:cNvSpPr/>
          <p:nvPr/>
        </p:nvSpPr>
        <p:spPr>
          <a:xfrm>
            <a:off x="2589814" y="370645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81DC2F-D574-4E63-869D-48FCCFB3C9C1}"/>
              </a:ext>
            </a:extLst>
          </p:cNvPr>
          <p:cNvSpPr/>
          <p:nvPr/>
        </p:nvSpPr>
        <p:spPr>
          <a:xfrm>
            <a:off x="3110617" y="370645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F1FBED-7317-4337-8D6B-83F8F0162362}"/>
              </a:ext>
            </a:extLst>
          </p:cNvPr>
          <p:cNvSpPr/>
          <p:nvPr/>
        </p:nvSpPr>
        <p:spPr>
          <a:xfrm>
            <a:off x="4832781" y="3705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07E593-79D2-4FED-A62F-78B1334D89E3}"/>
              </a:ext>
            </a:extLst>
          </p:cNvPr>
          <p:cNvSpPr/>
          <p:nvPr/>
        </p:nvSpPr>
        <p:spPr>
          <a:xfrm>
            <a:off x="5353462" y="3706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557B16-B95C-4AEB-8BF2-18DA72EFFE99}"/>
              </a:ext>
            </a:extLst>
          </p:cNvPr>
          <p:cNvSpPr/>
          <p:nvPr/>
        </p:nvSpPr>
        <p:spPr>
          <a:xfrm>
            <a:off x="6205463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AD035-C6E4-46F2-B63D-95B1C599ABC0}"/>
              </a:ext>
            </a:extLst>
          </p:cNvPr>
          <p:cNvSpPr/>
          <p:nvPr/>
        </p:nvSpPr>
        <p:spPr>
          <a:xfrm>
            <a:off x="6726205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9BE024-F59C-49F3-93A2-4C326039C10F}"/>
              </a:ext>
            </a:extLst>
          </p:cNvPr>
          <p:cNvSpPr/>
          <p:nvPr/>
        </p:nvSpPr>
        <p:spPr>
          <a:xfrm>
            <a:off x="844830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5A9A20-DEF8-45DF-ADFD-BFC49328E230}"/>
              </a:ext>
            </a:extLst>
          </p:cNvPr>
          <p:cNvSpPr/>
          <p:nvPr/>
        </p:nvSpPr>
        <p:spPr>
          <a:xfrm>
            <a:off x="8969111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8955D0-6792-4EA9-ABB8-B828FD7A4C31}"/>
              </a:ext>
            </a:extLst>
          </p:cNvPr>
          <p:cNvCxnSpPr/>
          <p:nvPr/>
        </p:nvCxnSpPr>
        <p:spPr>
          <a:xfrm flipH="1">
            <a:off x="2109465" y="4250768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2BBE3E-0DB7-4069-B73B-1AA5556688DD}"/>
              </a:ext>
            </a:extLst>
          </p:cNvPr>
          <p:cNvCxnSpPr>
            <a:cxnSpLocks/>
          </p:cNvCxnSpPr>
          <p:nvPr/>
        </p:nvCxnSpPr>
        <p:spPr>
          <a:xfrm>
            <a:off x="3371232" y="4227299"/>
            <a:ext cx="179770" cy="586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9ACD7-1FA5-4D3D-8960-CAAF2EF9041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4417632" y="4227298"/>
            <a:ext cx="738578" cy="587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0E07DF-D953-49B0-BD57-31C23F9EA8FE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348975" y="4246095"/>
            <a:ext cx="166762" cy="547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96BBAD-4E31-4B19-BA6D-8568182FA3C1}"/>
              </a:ext>
            </a:extLst>
          </p:cNvPr>
          <p:cNvCxnSpPr>
            <a:cxnSpLocks/>
          </p:cNvCxnSpPr>
          <p:nvPr/>
        </p:nvCxnSpPr>
        <p:spPr>
          <a:xfrm flipH="1">
            <a:off x="8378450" y="4246094"/>
            <a:ext cx="370407" cy="559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28B5FA-E6D7-4255-8DBF-76D153E96402}"/>
              </a:ext>
            </a:extLst>
          </p:cNvPr>
          <p:cNvCxnSpPr>
            <a:cxnSpLocks/>
          </p:cNvCxnSpPr>
          <p:nvPr/>
        </p:nvCxnSpPr>
        <p:spPr>
          <a:xfrm>
            <a:off x="9229848" y="4250768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DCEA8C-DF46-47E3-8EF3-E50D036E04AF}"/>
              </a:ext>
            </a:extLst>
          </p:cNvPr>
          <p:cNvCxnSpPr>
            <a:cxnSpLocks/>
          </p:cNvCxnSpPr>
          <p:nvPr/>
        </p:nvCxnSpPr>
        <p:spPr>
          <a:xfrm>
            <a:off x="6970763" y="4225661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12AC6C-B7B5-430B-A6DF-7A12F648DAC0}"/>
              </a:ext>
            </a:extLst>
          </p:cNvPr>
          <p:cNvCxnSpPr>
            <a:cxnSpLocks/>
          </p:cNvCxnSpPr>
          <p:nvPr/>
        </p:nvCxnSpPr>
        <p:spPr>
          <a:xfrm flipH="1">
            <a:off x="5530915" y="4225661"/>
            <a:ext cx="94554" cy="5878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984A4-9CF2-4AC7-AFF4-44CB14D77591}"/>
              </a:ext>
            </a:extLst>
          </p:cNvPr>
          <p:cNvSpPr/>
          <p:nvPr/>
        </p:nvSpPr>
        <p:spPr>
          <a:xfrm>
            <a:off x="1849002" y="481410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EE0BC3-17A7-4A03-A152-D7E5903786A9}"/>
              </a:ext>
            </a:extLst>
          </p:cNvPr>
          <p:cNvSpPr/>
          <p:nvPr/>
        </p:nvSpPr>
        <p:spPr>
          <a:xfrm>
            <a:off x="3304567" y="481355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D6A92A-E3E4-4033-94A3-EE65E61C33E4}"/>
              </a:ext>
            </a:extLst>
          </p:cNvPr>
          <p:cNvSpPr/>
          <p:nvPr/>
        </p:nvSpPr>
        <p:spPr>
          <a:xfrm>
            <a:off x="4157169" y="48150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5DC767-4DA0-4257-A91F-00A9175B3A8C}"/>
              </a:ext>
            </a:extLst>
          </p:cNvPr>
          <p:cNvSpPr/>
          <p:nvPr/>
        </p:nvSpPr>
        <p:spPr>
          <a:xfrm>
            <a:off x="5270234" y="48111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4B8BF1-A0C6-4FFB-90D5-FA7A87CBEAAA}"/>
              </a:ext>
            </a:extLst>
          </p:cNvPr>
          <p:cNvSpPr/>
          <p:nvPr/>
        </p:nvSpPr>
        <p:spPr>
          <a:xfrm>
            <a:off x="6088512" y="479323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18352E-D762-4185-9275-37CE4281C51E}"/>
              </a:ext>
            </a:extLst>
          </p:cNvPr>
          <p:cNvSpPr/>
          <p:nvPr/>
        </p:nvSpPr>
        <p:spPr>
          <a:xfrm>
            <a:off x="7206553" y="477148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87303-D67F-4D4D-9075-5256362BD342}"/>
              </a:ext>
            </a:extLst>
          </p:cNvPr>
          <p:cNvSpPr/>
          <p:nvPr/>
        </p:nvSpPr>
        <p:spPr>
          <a:xfrm>
            <a:off x="8107811" y="48026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04F81-F36D-41D3-8FB5-4646119545E7}"/>
              </a:ext>
            </a:extLst>
          </p:cNvPr>
          <p:cNvSpPr/>
          <p:nvPr/>
        </p:nvSpPr>
        <p:spPr>
          <a:xfrm>
            <a:off x="9486315" y="48055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8750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984A4-9CF2-4AC7-AFF4-44CB14D77591}"/>
              </a:ext>
            </a:extLst>
          </p:cNvPr>
          <p:cNvSpPr/>
          <p:nvPr/>
        </p:nvSpPr>
        <p:spPr>
          <a:xfrm>
            <a:off x="1849002" y="481410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EE0BC3-17A7-4A03-A152-D7E5903786A9}"/>
              </a:ext>
            </a:extLst>
          </p:cNvPr>
          <p:cNvSpPr/>
          <p:nvPr/>
        </p:nvSpPr>
        <p:spPr>
          <a:xfrm>
            <a:off x="3304567" y="481355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D6A92A-E3E4-4033-94A3-EE65E61C33E4}"/>
              </a:ext>
            </a:extLst>
          </p:cNvPr>
          <p:cNvSpPr/>
          <p:nvPr/>
        </p:nvSpPr>
        <p:spPr>
          <a:xfrm>
            <a:off x="4157169" y="48150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5DC767-4DA0-4257-A91F-00A9175B3A8C}"/>
              </a:ext>
            </a:extLst>
          </p:cNvPr>
          <p:cNvSpPr/>
          <p:nvPr/>
        </p:nvSpPr>
        <p:spPr>
          <a:xfrm>
            <a:off x="5270234" y="48111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4B8BF1-A0C6-4FFB-90D5-FA7A87CBEAAA}"/>
              </a:ext>
            </a:extLst>
          </p:cNvPr>
          <p:cNvSpPr/>
          <p:nvPr/>
        </p:nvSpPr>
        <p:spPr>
          <a:xfrm>
            <a:off x="6088512" y="479323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18352E-D762-4185-9275-37CE4281C51E}"/>
              </a:ext>
            </a:extLst>
          </p:cNvPr>
          <p:cNvSpPr/>
          <p:nvPr/>
        </p:nvSpPr>
        <p:spPr>
          <a:xfrm>
            <a:off x="7206553" y="477148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87303-D67F-4D4D-9075-5256362BD342}"/>
              </a:ext>
            </a:extLst>
          </p:cNvPr>
          <p:cNvSpPr/>
          <p:nvPr/>
        </p:nvSpPr>
        <p:spPr>
          <a:xfrm>
            <a:off x="8107811" y="48026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04F81-F36D-41D3-8FB5-4646119545E7}"/>
              </a:ext>
            </a:extLst>
          </p:cNvPr>
          <p:cNvSpPr/>
          <p:nvPr/>
        </p:nvSpPr>
        <p:spPr>
          <a:xfrm>
            <a:off x="9486315" y="48055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0840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6491C-8CFD-4D94-B193-1C3995AF11B4}"/>
              </a:ext>
            </a:extLst>
          </p:cNvPr>
          <p:cNvSpPr/>
          <p:nvPr/>
        </p:nvSpPr>
        <p:spPr>
          <a:xfrm>
            <a:off x="2816465" y="3705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F1FBED-7317-4337-8D6B-83F8F0162362}"/>
              </a:ext>
            </a:extLst>
          </p:cNvPr>
          <p:cNvSpPr/>
          <p:nvPr/>
        </p:nvSpPr>
        <p:spPr>
          <a:xfrm>
            <a:off x="5100475" y="36954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AD035-C6E4-46F2-B63D-95B1C599ABC0}"/>
              </a:ext>
            </a:extLst>
          </p:cNvPr>
          <p:cNvSpPr/>
          <p:nvPr/>
        </p:nvSpPr>
        <p:spPr>
          <a:xfrm>
            <a:off x="644983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9BE024-F59C-49F3-93A2-4C326039C10F}"/>
              </a:ext>
            </a:extLst>
          </p:cNvPr>
          <p:cNvSpPr/>
          <p:nvPr/>
        </p:nvSpPr>
        <p:spPr>
          <a:xfrm>
            <a:off x="872862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8955D0-6792-4EA9-ABB8-B828FD7A4C31}"/>
              </a:ext>
            </a:extLst>
          </p:cNvPr>
          <p:cNvCxnSpPr/>
          <p:nvPr/>
        </p:nvCxnSpPr>
        <p:spPr>
          <a:xfrm flipH="1">
            <a:off x="2109465" y="4250768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2BBE3E-0DB7-4069-B73B-1AA5556688DD}"/>
              </a:ext>
            </a:extLst>
          </p:cNvPr>
          <p:cNvCxnSpPr>
            <a:cxnSpLocks/>
          </p:cNvCxnSpPr>
          <p:nvPr/>
        </p:nvCxnSpPr>
        <p:spPr>
          <a:xfrm>
            <a:off x="3371232" y="4227299"/>
            <a:ext cx="179770" cy="5868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9ACD7-1FA5-4D3D-8960-CAAF2EF9041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4417632" y="4227298"/>
            <a:ext cx="738578" cy="5877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0E07DF-D953-49B0-BD57-31C23F9EA8FE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348975" y="4246095"/>
            <a:ext cx="166762" cy="54714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96BBAD-4E31-4B19-BA6D-8568182FA3C1}"/>
              </a:ext>
            </a:extLst>
          </p:cNvPr>
          <p:cNvCxnSpPr>
            <a:cxnSpLocks/>
          </p:cNvCxnSpPr>
          <p:nvPr/>
        </p:nvCxnSpPr>
        <p:spPr>
          <a:xfrm flipH="1">
            <a:off x="8378450" y="4246094"/>
            <a:ext cx="370407" cy="5594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28B5FA-E6D7-4255-8DBF-76D153E96402}"/>
              </a:ext>
            </a:extLst>
          </p:cNvPr>
          <p:cNvCxnSpPr>
            <a:cxnSpLocks/>
          </p:cNvCxnSpPr>
          <p:nvPr/>
        </p:nvCxnSpPr>
        <p:spPr>
          <a:xfrm>
            <a:off x="9229848" y="4250768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DCEA8C-DF46-47E3-8EF3-E50D036E04AF}"/>
              </a:ext>
            </a:extLst>
          </p:cNvPr>
          <p:cNvCxnSpPr>
            <a:cxnSpLocks/>
          </p:cNvCxnSpPr>
          <p:nvPr/>
        </p:nvCxnSpPr>
        <p:spPr>
          <a:xfrm>
            <a:off x="6970763" y="4225661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12AC6C-B7B5-430B-A6DF-7A12F648DAC0}"/>
              </a:ext>
            </a:extLst>
          </p:cNvPr>
          <p:cNvCxnSpPr>
            <a:cxnSpLocks/>
          </p:cNvCxnSpPr>
          <p:nvPr/>
        </p:nvCxnSpPr>
        <p:spPr>
          <a:xfrm flipH="1">
            <a:off x="5530915" y="4225661"/>
            <a:ext cx="94554" cy="5878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984A4-9CF2-4AC7-AFF4-44CB14D77591}"/>
              </a:ext>
            </a:extLst>
          </p:cNvPr>
          <p:cNvSpPr/>
          <p:nvPr/>
        </p:nvSpPr>
        <p:spPr>
          <a:xfrm>
            <a:off x="1849002" y="481410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EE0BC3-17A7-4A03-A152-D7E5903786A9}"/>
              </a:ext>
            </a:extLst>
          </p:cNvPr>
          <p:cNvSpPr/>
          <p:nvPr/>
        </p:nvSpPr>
        <p:spPr>
          <a:xfrm>
            <a:off x="3304567" y="481355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D6A92A-E3E4-4033-94A3-EE65E61C33E4}"/>
              </a:ext>
            </a:extLst>
          </p:cNvPr>
          <p:cNvSpPr/>
          <p:nvPr/>
        </p:nvSpPr>
        <p:spPr>
          <a:xfrm>
            <a:off x="4157169" y="48150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5DC767-4DA0-4257-A91F-00A9175B3A8C}"/>
              </a:ext>
            </a:extLst>
          </p:cNvPr>
          <p:cNvSpPr/>
          <p:nvPr/>
        </p:nvSpPr>
        <p:spPr>
          <a:xfrm>
            <a:off x="5270234" y="48111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4B8BF1-A0C6-4FFB-90D5-FA7A87CBEAAA}"/>
              </a:ext>
            </a:extLst>
          </p:cNvPr>
          <p:cNvSpPr/>
          <p:nvPr/>
        </p:nvSpPr>
        <p:spPr>
          <a:xfrm>
            <a:off x="6088512" y="479323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18352E-D762-4185-9275-37CE4281C51E}"/>
              </a:ext>
            </a:extLst>
          </p:cNvPr>
          <p:cNvSpPr/>
          <p:nvPr/>
        </p:nvSpPr>
        <p:spPr>
          <a:xfrm>
            <a:off x="7206553" y="477148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87303-D67F-4D4D-9075-5256362BD342}"/>
              </a:ext>
            </a:extLst>
          </p:cNvPr>
          <p:cNvSpPr/>
          <p:nvPr/>
        </p:nvSpPr>
        <p:spPr>
          <a:xfrm>
            <a:off x="8107811" y="48026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04F81-F36D-41D3-8FB5-4646119545E7}"/>
              </a:ext>
            </a:extLst>
          </p:cNvPr>
          <p:cNvSpPr/>
          <p:nvPr/>
        </p:nvSpPr>
        <p:spPr>
          <a:xfrm>
            <a:off x="9486315" y="48055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2705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FC07D-0246-4F60-AD62-C8C87B33ABE3}"/>
              </a:ext>
            </a:extLst>
          </p:cNvPr>
          <p:cNvSpPr/>
          <p:nvPr/>
        </p:nvSpPr>
        <p:spPr>
          <a:xfrm>
            <a:off x="7652990" y="265408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5D465-23B0-4DDE-8E35-82F203354D8A}"/>
              </a:ext>
            </a:extLst>
          </p:cNvPr>
          <p:cNvSpPr/>
          <p:nvPr/>
        </p:nvSpPr>
        <p:spPr>
          <a:xfrm>
            <a:off x="4053463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1E7EB-5780-4BC7-A768-AE0506BD85C2}"/>
              </a:ext>
            </a:extLst>
          </p:cNvPr>
          <p:cNvCxnSpPr/>
          <p:nvPr/>
        </p:nvCxnSpPr>
        <p:spPr>
          <a:xfrm flipH="1">
            <a:off x="3110739" y="3174592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7215D5-10E8-4203-BC67-BFC8E05ACE03}"/>
              </a:ext>
            </a:extLst>
          </p:cNvPr>
          <p:cNvCxnSpPr>
            <a:cxnSpLocks/>
          </p:cNvCxnSpPr>
          <p:nvPr/>
        </p:nvCxnSpPr>
        <p:spPr>
          <a:xfrm>
            <a:off x="4843383" y="3174046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8B592F-284F-4EE0-A2B4-878D93BAAB70}"/>
              </a:ext>
            </a:extLst>
          </p:cNvPr>
          <p:cNvCxnSpPr/>
          <p:nvPr/>
        </p:nvCxnSpPr>
        <p:spPr>
          <a:xfrm flipH="1">
            <a:off x="6726205" y="3174045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2ECCE4-7860-4E10-BFCE-BBD79885C4B8}"/>
              </a:ext>
            </a:extLst>
          </p:cNvPr>
          <p:cNvCxnSpPr>
            <a:cxnSpLocks/>
          </p:cNvCxnSpPr>
          <p:nvPr/>
        </p:nvCxnSpPr>
        <p:spPr>
          <a:xfrm>
            <a:off x="8468715" y="3174044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6491C-8CFD-4D94-B193-1C3995AF11B4}"/>
              </a:ext>
            </a:extLst>
          </p:cNvPr>
          <p:cNvSpPr/>
          <p:nvPr/>
        </p:nvSpPr>
        <p:spPr>
          <a:xfrm>
            <a:off x="2816465" y="3705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F1FBED-7317-4337-8D6B-83F8F0162362}"/>
              </a:ext>
            </a:extLst>
          </p:cNvPr>
          <p:cNvSpPr/>
          <p:nvPr/>
        </p:nvSpPr>
        <p:spPr>
          <a:xfrm>
            <a:off x="5100475" y="36954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AD035-C6E4-46F2-B63D-95B1C599ABC0}"/>
              </a:ext>
            </a:extLst>
          </p:cNvPr>
          <p:cNvSpPr/>
          <p:nvPr/>
        </p:nvSpPr>
        <p:spPr>
          <a:xfrm>
            <a:off x="644983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9BE024-F59C-49F3-93A2-4C326039C10F}"/>
              </a:ext>
            </a:extLst>
          </p:cNvPr>
          <p:cNvSpPr/>
          <p:nvPr/>
        </p:nvSpPr>
        <p:spPr>
          <a:xfrm>
            <a:off x="872862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8955D0-6792-4EA9-ABB8-B828FD7A4C31}"/>
              </a:ext>
            </a:extLst>
          </p:cNvPr>
          <p:cNvCxnSpPr/>
          <p:nvPr/>
        </p:nvCxnSpPr>
        <p:spPr>
          <a:xfrm flipH="1">
            <a:off x="2109465" y="4250768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2BBE3E-0DB7-4069-B73B-1AA5556688DD}"/>
              </a:ext>
            </a:extLst>
          </p:cNvPr>
          <p:cNvCxnSpPr>
            <a:cxnSpLocks/>
          </p:cNvCxnSpPr>
          <p:nvPr/>
        </p:nvCxnSpPr>
        <p:spPr>
          <a:xfrm>
            <a:off x="3371232" y="4227299"/>
            <a:ext cx="179770" cy="5868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9ACD7-1FA5-4D3D-8960-CAAF2EF9041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4417632" y="4227298"/>
            <a:ext cx="738578" cy="5877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0E07DF-D953-49B0-BD57-31C23F9EA8FE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348975" y="4246095"/>
            <a:ext cx="166762" cy="54714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96BBAD-4E31-4B19-BA6D-8568182FA3C1}"/>
              </a:ext>
            </a:extLst>
          </p:cNvPr>
          <p:cNvCxnSpPr>
            <a:cxnSpLocks/>
          </p:cNvCxnSpPr>
          <p:nvPr/>
        </p:nvCxnSpPr>
        <p:spPr>
          <a:xfrm flipH="1">
            <a:off x="8378450" y="4246094"/>
            <a:ext cx="370407" cy="5594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28B5FA-E6D7-4255-8DBF-76D153E96402}"/>
              </a:ext>
            </a:extLst>
          </p:cNvPr>
          <p:cNvCxnSpPr>
            <a:cxnSpLocks/>
          </p:cNvCxnSpPr>
          <p:nvPr/>
        </p:nvCxnSpPr>
        <p:spPr>
          <a:xfrm>
            <a:off x="9229848" y="4250768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DCEA8C-DF46-47E3-8EF3-E50D036E04AF}"/>
              </a:ext>
            </a:extLst>
          </p:cNvPr>
          <p:cNvCxnSpPr>
            <a:cxnSpLocks/>
          </p:cNvCxnSpPr>
          <p:nvPr/>
        </p:nvCxnSpPr>
        <p:spPr>
          <a:xfrm>
            <a:off x="6970763" y="4225661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12AC6C-B7B5-430B-A6DF-7A12F648DAC0}"/>
              </a:ext>
            </a:extLst>
          </p:cNvPr>
          <p:cNvCxnSpPr>
            <a:cxnSpLocks/>
          </p:cNvCxnSpPr>
          <p:nvPr/>
        </p:nvCxnSpPr>
        <p:spPr>
          <a:xfrm flipH="1">
            <a:off x="5530915" y="4225661"/>
            <a:ext cx="94554" cy="5878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984A4-9CF2-4AC7-AFF4-44CB14D77591}"/>
              </a:ext>
            </a:extLst>
          </p:cNvPr>
          <p:cNvSpPr/>
          <p:nvPr/>
        </p:nvSpPr>
        <p:spPr>
          <a:xfrm>
            <a:off x="1849002" y="481410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EE0BC3-17A7-4A03-A152-D7E5903786A9}"/>
              </a:ext>
            </a:extLst>
          </p:cNvPr>
          <p:cNvSpPr/>
          <p:nvPr/>
        </p:nvSpPr>
        <p:spPr>
          <a:xfrm>
            <a:off x="3304567" y="481355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D6A92A-E3E4-4033-94A3-EE65E61C33E4}"/>
              </a:ext>
            </a:extLst>
          </p:cNvPr>
          <p:cNvSpPr/>
          <p:nvPr/>
        </p:nvSpPr>
        <p:spPr>
          <a:xfrm>
            <a:off x="4157169" y="48150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5DC767-4DA0-4257-A91F-00A9175B3A8C}"/>
              </a:ext>
            </a:extLst>
          </p:cNvPr>
          <p:cNvSpPr/>
          <p:nvPr/>
        </p:nvSpPr>
        <p:spPr>
          <a:xfrm>
            <a:off x="5270234" y="48111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4B8BF1-A0C6-4FFB-90D5-FA7A87CBEAAA}"/>
              </a:ext>
            </a:extLst>
          </p:cNvPr>
          <p:cNvSpPr/>
          <p:nvPr/>
        </p:nvSpPr>
        <p:spPr>
          <a:xfrm>
            <a:off x="6088512" y="479323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18352E-D762-4185-9275-37CE4281C51E}"/>
              </a:ext>
            </a:extLst>
          </p:cNvPr>
          <p:cNvSpPr/>
          <p:nvPr/>
        </p:nvSpPr>
        <p:spPr>
          <a:xfrm>
            <a:off x="7206553" y="477148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87303-D67F-4D4D-9075-5256362BD342}"/>
              </a:ext>
            </a:extLst>
          </p:cNvPr>
          <p:cNvSpPr/>
          <p:nvPr/>
        </p:nvSpPr>
        <p:spPr>
          <a:xfrm>
            <a:off x="8107811" y="48026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04F81-F36D-41D3-8FB5-4646119545E7}"/>
              </a:ext>
            </a:extLst>
          </p:cNvPr>
          <p:cNvSpPr/>
          <p:nvPr/>
        </p:nvSpPr>
        <p:spPr>
          <a:xfrm>
            <a:off x="9486315" y="48055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3356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4FA28-5616-48A4-ACD4-A79308622ACB}"/>
              </a:ext>
            </a:extLst>
          </p:cNvPr>
          <p:cNvSpPr/>
          <p:nvPr/>
        </p:nvSpPr>
        <p:spPr>
          <a:xfrm>
            <a:off x="5791159" y="1548221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879E7-AACE-4228-98B7-AD17EAFBB32B}"/>
              </a:ext>
            </a:extLst>
          </p:cNvPr>
          <p:cNvCxnSpPr/>
          <p:nvPr/>
        </p:nvCxnSpPr>
        <p:spPr>
          <a:xfrm flipH="1">
            <a:off x="4363279" y="2121883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7403B-E9A0-4257-896B-358D757AF57D}"/>
              </a:ext>
            </a:extLst>
          </p:cNvPr>
          <p:cNvCxnSpPr>
            <a:cxnSpLocks/>
          </p:cNvCxnSpPr>
          <p:nvPr/>
        </p:nvCxnSpPr>
        <p:spPr>
          <a:xfrm>
            <a:off x="7186875" y="2121883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FC07D-0246-4F60-AD62-C8C87B33ABE3}"/>
              </a:ext>
            </a:extLst>
          </p:cNvPr>
          <p:cNvSpPr/>
          <p:nvPr/>
        </p:nvSpPr>
        <p:spPr>
          <a:xfrm>
            <a:off x="7652990" y="265408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5D465-23B0-4DDE-8E35-82F203354D8A}"/>
              </a:ext>
            </a:extLst>
          </p:cNvPr>
          <p:cNvSpPr/>
          <p:nvPr/>
        </p:nvSpPr>
        <p:spPr>
          <a:xfrm>
            <a:off x="4053463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1E7EB-5780-4BC7-A768-AE0506BD85C2}"/>
              </a:ext>
            </a:extLst>
          </p:cNvPr>
          <p:cNvCxnSpPr/>
          <p:nvPr/>
        </p:nvCxnSpPr>
        <p:spPr>
          <a:xfrm flipH="1">
            <a:off x="3110739" y="3174592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7215D5-10E8-4203-BC67-BFC8E05ACE03}"/>
              </a:ext>
            </a:extLst>
          </p:cNvPr>
          <p:cNvCxnSpPr>
            <a:cxnSpLocks/>
          </p:cNvCxnSpPr>
          <p:nvPr/>
        </p:nvCxnSpPr>
        <p:spPr>
          <a:xfrm>
            <a:off x="4843383" y="3174046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8B592F-284F-4EE0-A2B4-878D93BAAB70}"/>
              </a:ext>
            </a:extLst>
          </p:cNvPr>
          <p:cNvCxnSpPr/>
          <p:nvPr/>
        </p:nvCxnSpPr>
        <p:spPr>
          <a:xfrm flipH="1">
            <a:off x="6726205" y="3174045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2ECCE4-7860-4E10-BFCE-BBD79885C4B8}"/>
              </a:ext>
            </a:extLst>
          </p:cNvPr>
          <p:cNvCxnSpPr>
            <a:cxnSpLocks/>
          </p:cNvCxnSpPr>
          <p:nvPr/>
        </p:nvCxnSpPr>
        <p:spPr>
          <a:xfrm>
            <a:off x="8468715" y="3174044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6491C-8CFD-4D94-B193-1C3995AF11B4}"/>
              </a:ext>
            </a:extLst>
          </p:cNvPr>
          <p:cNvSpPr/>
          <p:nvPr/>
        </p:nvSpPr>
        <p:spPr>
          <a:xfrm>
            <a:off x="2816465" y="3705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F1FBED-7317-4337-8D6B-83F8F0162362}"/>
              </a:ext>
            </a:extLst>
          </p:cNvPr>
          <p:cNvSpPr/>
          <p:nvPr/>
        </p:nvSpPr>
        <p:spPr>
          <a:xfrm>
            <a:off x="5100475" y="369543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AD035-C6E4-46F2-B63D-95B1C599ABC0}"/>
              </a:ext>
            </a:extLst>
          </p:cNvPr>
          <p:cNvSpPr/>
          <p:nvPr/>
        </p:nvSpPr>
        <p:spPr>
          <a:xfrm>
            <a:off x="644983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9BE024-F59C-49F3-93A2-4C326039C10F}"/>
              </a:ext>
            </a:extLst>
          </p:cNvPr>
          <p:cNvSpPr/>
          <p:nvPr/>
        </p:nvSpPr>
        <p:spPr>
          <a:xfrm>
            <a:off x="872862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8955D0-6792-4EA9-ABB8-B828FD7A4C31}"/>
              </a:ext>
            </a:extLst>
          </p:cNvPr>
          <p:cNvCxnSpPr/>
          <p:nvPr/>
        </p:nvCxnSpPr>
        <p:spPr>
          <a:xfrm flipH="1">
            <a:off x="2109465" y="4250768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2BBE3E-0DB7-4069-B73B-1AA5556688DD}"/>
              </a:ext>
            </a:extLst>
          </p:cNvPr>
          <p:cNvCxnSpPr>
            <a:cxnSpLocks/>
          </p:cNvCxnSpPr>
          <p:nvPr/>
        </p:nvCxnSpPr>
        <p:spPr>
          <a:xfrm>
            <a:off x="3371232" y="4227299"/>
            <a:ext cx="179770" cy="58680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469ACD7-1FA5-4D3D-8960-CAAF2EF9041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4417632" y="4227298"/>
            <a:ext cx="738578" cy="5877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0E07DF-D953-49B0-BD57-31C23F9EA8FE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6348975" y="4246095"/>
            <a:ext cx="166762" cy="54714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96BBAD-4E31-4B19-BA6D-8568182FA3C1}"/>
              </a:ext>
            </a:extLst>
          </p:cNvPr>
          <p:cNvCxnSpPr>
            <a:cxnSpLocks/>
          </p:cNvCxnSpPr>
          <p:nvPr/>
        </p:nvCxnSpPr>
        <p:spPr>
          <a:xfrm flipH="1">
            <a:off x="8378450" y="4246094"/>
            <a:ext cx="370407" cy="5594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28B5FA-E6D7-4255-8DBF-76D153E96402}"/>
              </a:ext>
            </a:extLst>
          </p:cNvPr>
          <p:cNvCxnSpPr>
            <a:cxnSpLocks/>
          </p:cNvCxnSpPr>
          <p:nvPr/>
        </p:nvCxnSpPr>
        <p:spPr>
          <a:xfrm>
            <a:off x="9229848" y="4250768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DCEA8C-DF46-47E3-8EF3-E50D036E04AF}"/>
              </a:ext>
            </a:extLst>
          </p:cNvPr>
          <p:cNvCxnSpPr>
            <a:cxnSpLocks/>
          </p:cNvCxnSpPr>
          <p:nvPr/>
        </p:nvCxnSpPr>
        <p:spPr>
          <a:xfrm>
            <a:off x="6970763" y="4225661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12AC6C-B7B5-430B-A6DF-7A12F648DAC0}"/>
              </a:ext>
            </a:extLst>
          </p:cNvPr>
          <p:cNvCxnSpPr>
            <a:cxnSpLocks/>
          </p:cNvCxnSpPr>
          <p:nvPr/>
        </p:nvCxnSpPr>
        <p:spPr>
          <a:xfrm flipH="1">
            <a:off x="5530915" y="4225661"/>
            <a:ext cx="94554" cy="58789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78984A4-9CF2-4AC7-AFF4-44CB14D77591}"/>
              </a:ext>
            </a:extLst>
          </p:cNvPr>
          <p:cNvSpPr/>
          <p:nvPr/>
        </p:nvSpPr>
        <p:spPr>
          <a:xfrm>
            <a:off x="1849002" y="4814106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EE0BC3-17A7-4A03-A152-D7E5903786A9}"/>
              </a:ext>
            </a:extLst>
          </p:cNvPr>
          <p:cNvSpPr/>
          <p:nvPr/>
        </p:nvSpPr>
        <p:spPr>
          <a:xfrm>
            <a:off x="3304567" y="481355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D6A92A-E3E4-4033-94A3-EE65E61C33E4}"/>
              </a:ext>
            </a:extLst>
          </p:cNvPr>
          <p:cNvSpPr/>
          <p:nvPr/>
        </p:nvSpPr>
        <p:spPr>
          <a:xfrm>
            <a:off x="4157169" y="481508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5DC767-4DA0-4257-A91F-00A9175B3A8C}"/>
              </a:ext>
            </a:extLst>
          </p:cNvPr>
          <p:cNvSpPr/>
          <p:nvPr/>
        </p:nvSpPr>
        <p:spPr>
          <a:xfrm>
            <a:off x="5270234" y="48111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4B8BF1-A0C6-4FFB-90D5-FA7A87CBEAAA}"/>
              </a:ext>
            </a:extLst>
          </p:cNvPr>
          <p:cNvSpPr/>
          <p:nvPr/>
        </p:nvSpPr>
        <p:spPr>
          <a:xfrm>
            <a:off x="6088512" y="479323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18352E-D762-4185-9275-37CE4281C51E}"/>
              </a:ext>
            </a:extLst>
          </p:cNvPr>
          <p:cNvSpPr/>
          <p:nvPr/>
        </p:nvSpPr>
        <p:spPr>
          <a:xfrm>
            <a:off x="7206553" y="477148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87303-D67F-4D4D-9075-5256362BD342}"/>
              </a:ext>
            </a:extLst>
          </p:cNvPr>
          <p:cNvSpPr/>
          <p:nvPr/>
        </p:nvSpPr>
        <p:spPr>
          <a:xfrm>
            <a:off x="8107811" y="480261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604F81-F36D-41D3-8FB5-4646119545E7}"/>
              </a:ext>
            </a:extLst>
          </p:cNvPr>
          <p:cNvSpPr/>
          <p:nvPr/>
        </p:nvSpPr>
        <p:spPr>
          <a:xfrm>
            <a:off x="9486315" y="480555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2377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/>
                        </a:rPr>
                        <m:t>𝒇</m:t>
                      </m:r>
                      <m:r>
                        <a:rPr lang="en-US" sz="4000" b="1" i="1" smtClean="0">
                          <a:latin typeface="Cambria Math"/>
                        </a:rPr>
                        <m:t>(</m:t>
                      </m:r>
                      <m:r>
                        <a:rPr lang="en-US" sz="4000" b="1" i="1" smtClean="0">
                          <a:latin typeface="Cambria Math"/>
                        </a:rPr>
                        <m:t>𝒏</m:t>
                      </m:r>
                      <m:r>
                        <a:rPr lang="en-US" sz="4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89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/>
                        </a:rPr>
                        <m:t>𝒇</m:t>
                      </m:r>
                      <m:r>
                        <a:rPr lang="en-US" sz="4000" b="1" i="1" smtClean="0">
                          <a:latin typeface="Cambria Math"/>
                        </a:rPr>
                        <m:t>(</m:t>
                      </m:r>
                      <m:r>
                        <a:rPr lang="en-US" sz="4000" b="1" i="1" smtClean="0">
                          <a:latin typeface="Cambria Math"/>
                        </a:rPr>
                        <m:t>𝒏</m:t>
                      </m:r>
                      <m:r>
                        <a:rPr lang="en-US" sz="4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2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98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ro-RO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ro-RO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ro-RO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62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ro-RO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ro-RO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ro-RO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37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,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ro-RO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ro-RO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44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35FB031-3C8F-484A-BA9E-823A7EC4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,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812FE0-7E79-49DA-83B3-D3EAF3DE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2F7D6-8905-4CF6-B79E-24E60B597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3396A-2B59-4B87-9D8A-03FF92E645E2}"/>
                  </a:ext>
                </a:extLst>
              </p:cNvPr>
              <p:cNvSpPr txBox="1"/>
              <p:nvPr/>
            </p:nvSpPr>
            <p:spPr>
              <a:xfrm>
                <a:off x="2651263" y="5256381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6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6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ro-RO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13396A-2B59-4B87-9D8A-03FF92E64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63" y="5256381"/>
                <a:ext cx="6097656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00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8CA1A8-99D5-4C09-BBD1-83C0C6CA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58BF2-EACA-4547-89CB-BAF4691E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66CEC-5E5A-4D03-AAF8-AF09083043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20229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BEE172-3267-4A56-8DF6-87172457119D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8819B-2CB6-49BF-AEC4-1CD6710D263C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A372F-E30B-44AF-8C80-93E308AD6B6B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54897-C743-4A38-B289-6ECF73B028BD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2671C-5280-4FC1-AB9C-1D049E3E77D3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E5C65-0D2F-47A5-A8AE-C3FA6C988767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9D805F-B301-450E-9D65-379E5EF53F75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71266-CF1D-428B-8E41-3407218725C6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DE932-88D6-4B20-8C6C-4C0935C536F7}"/>
              </a:ext>
            </a:extLst>
          </p:cNvPr>
          <p:cNvSpPr/>
          <p:nvPr/>
        </p:nvSpPr>
        <p:spPr>
          <a:xfrm>
            <a:off x="10980965" y="12366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1C64-5D10-4D39-BE2C-507187659C5E}"/>
              </a:ext>
            </a:extLst>
          </p:cNvPr>
          <p:cNvSpPr txBox="1"/>
          <p:nvPr/>
        </p:nvSpPr>
        <p:spPr>
          <a:xfrm>
            <a:off x="9158030" y="123660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 căutat:</a:t>
            </a:r>
          </a:p>
        </p:txBody>
      </p:sp>
    </p:spTree>
    <p:extLst>
      <p:ext uri="{BB962C8B-B14F-4D97-AF65-F5344CB8AC3E}">
        <p14:creationId xmlns:p14="http://schemas.microsoft.com/office/powerpoint/2010/main" val="189709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BEE172-3267-4A56-8DF6-87172457119D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8819B-2CB6-49BF-AEC4-1CD6710D263C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A372F-E30B-44AF-8C80-93E308AD6B6B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54897-C743-4A38-B289-6ECF73B028BD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2671C-5280-4FC1-AB9C-1D049E3E77D3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E5C65-0D2F-47A5-A8AE-C3FA6C988767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9D805F-B301-450E-9D65-379E5EF53F75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71266-CF1D-428B-8E41-3407218725C6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DE932-88D6-4B20-8C6C-4C0935C536F7}"/>
              </a:ext>
            </a:extLst>
          </p:cNvPr>
          <p:cNvSpPr/>
          <p:nvPr/>
        </p:nvSpPr>
        <p:spPr>
          <a:xfrm>
            <a:off x="10980965" y="12366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1C64-5D10-4D39-BE2C-507187659C5E}"/>
              </a:ext>
            </a:extLst>
          </p:cNvPr>
          <p:cNvSpPr txBox="1"/>
          <p:nvPr/>
        </p:nvSpPr>
        <p:spPr>
          <a:xfrm>
            <a:off x="9158030" y="123660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 căutat:</a:t>
            </a:r>
          </a:p>
        </p:txBody>
      </p:sp>
    </p:spTree>
    <p:extLst>
      <p:ext uri="{BB962C8B-B14F-4D97-AF65-F5344CB8AC3E}">
        <p14:creationId xmlns:p14="http://schemas.microsoft.com/office/powerpoint/2010/main" val="182649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DE932-88D6-4B20-8C6C-4C0935C536F7}"/>
              </a:ext>
            </a:extLst>
          </p:cNvPr>
          <p:cNvSpPr/>
          <p:nvPr/>
        </p:nvSpPr>
        <p:spPr>
          <a:xfrm>
            <a:off x="10980965" y="12366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1C64-5D10-4D39-BE2C-507187659C5E}"/>
              </a:ext>
            </a:extLst>
          </p:cNvPr>
          <p:cNvSpPr txBox="1"/>
          <p:nvPr/>
        </p:nvSpPr>
        <p:spPr>
          <a:xfrm>
            <a:off x="9158030" y="123660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 căutat: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413AA-2B3C-45EB-9641-A7388BAB5BEC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5B3CD-0BAE-4A8C-B3B4-1E9313F8C9FC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8F511-24F6-4BC6-BBA2-9D7632911C51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168EC-F1C8-43FB-ADAC-A9ED9D4A2DE1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EA830-52F0-477E-B82E-698E101B60C3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E47FB-BAC1-45BD-BE34-2401131735A7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52C6F-A2D6-4F02-BF95-306857C6E76F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84C73-2D23-4041-8687-33A5EF3D3D84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B90A7-4C64-4BA9-A56D-8A4025DFD6C8}"/>
              </a:ext>
            </a:extLst>
          </p:cNvPr>
          <p:cNvSpPr/>
          <p:nvPr/>
        </p:nvSpPr>
        <p:spPr>
          <a:xfrm>
            <a:off x="3635102" y="31683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A689F-C863-4AE7-A79E-BF4706ABDB44}"/>
              </a:ext>
            </a:extLst>
          </p:cNvPr>
          <p:cNvSpPr/>
          <p:nvPr/>
        </p:nvSpPr>
        <p:spPr>
          <a:xfrm>
            <a:off x="4155905" y="3168305"/>
            <a:ext cx="520925" cy="5213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054A9-29B9-4BB2-AFD3-DB0E31D4385A}"/>
              </a:ext>
            </a:extLst>
          </p:cNvPr>
          <p:cNvSpPr/>
          <p:nvPr/>
        </p:nvSpPr>
        <p:spPr>
          <a:xfrm>
            <a:off x="4676708" y="31683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532881-32F7-49E9-A852-055A2F52AD13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 flipH="1">
            <a:off x="4416368" y="2121883"/>
            <a:ext cx="427382" cy="1046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34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DE932-88D6-4B20-8C6C-4C0935C536F7}"/>
              </a:ext>
            </a:extLst>
          </p:cNvPr>
          <p:cNvSpPr/>
          <p:nvPr/>
        </p:nvSpPr>
        <p:spPr>
          <a:xfrm>
            <a:off x="10980965" y="12366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1C64-5D10-4D39-BE2C-507187659C5E}"/>
              </a:ext>
            </a:extLst>
          </p:cNvPr>
          <p:cNvSpPr txBox="1"/>
          <p:nvPr/>
        </p:nvSpPr>
        <p:spPr>
          <a:xfrm>
            <a:off x="9158030" y="1236605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 căutat: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413AA-2B3C-45EB-9641-A7388BAB5BEC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5B3CD-0BAE-4A8C-B3B4-1E9313F8C9FC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28F511-24F6-4BC6-BBA2-9D7632911C51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168EC-F1C8-43FB-ADAC-A9ED9D4A2DE1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EA830-52F0-477E-B82E-698E101B60C3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E47FB-BAC1-45BD-BE34-2401131735A7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52C6F-A2D6-4F02-BF95-306857C6E76F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84C73-2D23-4041-8687-33A5EF3D3D84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B90A7-4C64-4BA9-A56D-8A4025DFD6C8}"/>
              </a:ext>
            </a:extLst>
          </p:cNvPr>
          <p:cNvSpPr/>
          <p:nvPr/>
        </p:nvSpPr>
        <p:spPr>
          <a:xfrm>
            <a:off x="3635102" y="31683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A689F-C863-4AE7-A79E-BF4706ABDB44}"/>
              </a:ext>
            </a:extLst>
          </p:cNvPr>
          <p:cNvSpPr/>
          <p:nvPr/>
        </p:nvSpPr>
        <p:spPr>
          <a:xfrm>
            <a:off x="4155905" y="3168305"/>
            <a:ext cx="520925" cy="52139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054A9-29B9-4BB2-AFD3-DB0E31D4385A}"/>
              </a:ext>
            </a:extLst>
          </p:cNvPr>
          <p:cNvSpPr/>
          <p:nvPr/>
        </p:nvSpPr>
        <p:spPr>
          <a:xfrm>
            <a:off x="4676708" y="316830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532881-32F7-49E9-A852-055A2F52AD13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 flipH="1">
            <a:off x="4416368" y="2121883"/>
            <a:ext cx="427382" cy="1046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E90F07-A247-46C8-B720-26EC69A9942C}"/>
              </a:ext>
            </a:extLst>
          </p:cNvPr>
          <p:cNvCxnSpPr>
            <a:cxnSpLocks/>
          </p:cNvCxnSpPr>
          <p:nvPr/>
        </p:nvCxnSpPr>
        <p:spPr>
          <a:xfrm>
            <a:off x="4955451" y="3689695"/>
            <a:ext cx="502522" cy="1046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7ADEA6E-3953-439C-9630-EBA1D7AC8CB7}"/>
              </a:ext>
            </a:extLst>
          </p:cNvPr>
          <p:cNvSpPr/>
          <p:nvPr/>
        </p:nvSpPr>
        <p:spPr>
          <a:xfrm>
            <a:off x="5206712" y="4735572"/>
            <a:ext cx="520925" cy="52139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/>
                        </a:rPr>
                        <m:t>𝒇</m:t>
                      </m:r>
                      <m:r>
                        <a:rPr lang="en-US" sz="4000" b="1" i="1" smtClean="0">
                          <a:latin typeface="Cambria Math"/>
                        </a:rPr>
                        <m:t>(</m:t>
                      </m:r>
                      <m:r>
                        <a:rPr lang="en-US" sz="4000" b="1" i="1" smtClean="0">
                          <a:latin typeface="Cambria Math"/>
                        </a:rPr>
                        <m:t>𝒏</m:t>
                      </m:r>
                      <m:r>
                        <a:rPr lang="en-US" sz="4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65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65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90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0FB2E-383E-42F7-93F3-572EFD09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74C42-7E35-4EF8-9212-5AB4ED99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et </a:t>
            </a:r>
            <a:r>
              <a:rPr lang="en-US" dirty="0" err="1"/>
              <a:t>Impera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9C151-C6A1-4D57-B3C3-EF3CE79468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o-RO" dirty="0"/>
              <a:t>Descompunerea problemei în subprobleme.</a:t>
            </a:r>
          </a:p>
          <a:p>
            <a:pPr marL="514350" indent="-514350">
              <a:buAutoNum type="arabicPeriod"/>
            </a:pPr>
            <a:r>
              <a:rPr lang="ro-RO" dirty="0"/>
              <a:t>Rezolvarea independentă a fiecărei subprobleme.</a:t>
            </a:r>
          </a:p>
          <a:p>
            <a:pPr marL="514350" indent="-514350">
              <a:buAutoNum type="arabicPeriod"/>
            </a:pPr>
            <a:r>
              <a:rPr lang="ro-RO" dirty="0"/>
              <a:t>Recompunerea rezultatelor pentru a afla soluția problemei inițiale.</a:t>
            </a:r>
          </a:p>
          <a:p>
            <a:pPr marL="514350" indent="-514350">
              <a:buAutoNum type="arabicPeriod"/>
            </a:pPr>
            <a:endParaRPr lang="ro-RO" dirty="0"/>
          </a:p>
          <a:p>
            <a:pPr marL="0" indent="0">
              <a:buNone/>
            </a:pPr>
            <a:r>
              <a:rPr lang="ro-RO" dirty="0"/>
              <a:t>Acești pași pot fi aplicați recursiv, până ce subproblemele sunt suficient de mici pentru a fi banale.</a:t>
            </a:r>
          </a:p>
        </p:txBody>
      </p:sp>
    </p:spTree>
    <p:extLst>
      <p:ext uri="{BB962C8B-B14F-4D97-AF65-F5344CB8AC3E}">
        <p14:creationId xmlns:p14="http://schemas.microsoft.com/office/powerpoint/2010/main" val="2478353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/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𝒃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48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/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𝒃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167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/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2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𝟎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5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293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A4E4D-55AD-4884-A810-2AE084BB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D00BE5-9B28-4C2F-8BF8-E38376D4B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căutare binară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>
                          <a:latin typeface="Cambria Math"/>
                        </a:rPr>
                        <m:t>𝒇</m:t>
                      </m:r>
                      <m:r>
                        <a:rPr lang="en-US" sz="4000" b="1" i="1">
                          <a:latin typeface="Cambria Math"/>
                        </a:rPr>
                        <m:t>(</m:t>
                      </m:r>
                      <m:r>
                        <a:rPr lang="en-US" sz="4000" b="1" i="1">
                          <a:latin typeface="Cambria Math"/>
                        </a:rPr>
                        <m:t>𝒏</m:t>
                      </m:r>
                      <m:r>
                        <a:rPr lang="en-US" sz="4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85A922-563A-4CDB-B1FF-E561AAC16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/>
              <p:nvPr/>
            </p:nvSpPr>
            <p:spPr>
              <a:xfrm>
                <a:off x="290305" y="4054321"/>
                <a:ext cx="1147224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A02F10-0A9A-4B93-88B6-324696F94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5" y="4054321"/>
                <a:ext cx="11472242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/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6B31FC-14FC-4D6C-80F2-BE492F64D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43858"/>
                <a:ext cx="609765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B6B446-034A-4B95-A58A-A3AA2E9417C5}"/>
                  </a:ext>
                </a:extLst>
              </p:cNvPr>
              <p:cNvSpPr txBox="1"/>
              <p:nvPr/>
            </p:nvSpPr>
            <p:spPr>
              <a:xfrm>
                <a:off x="2750655" y="5302548"/>
                <a:ext cx="609765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54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54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5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ro-RO" sz="5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B6B446-034A-4B95-A58A-A3AA2E941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655" y="5302548"/>
                <a:ext cx="609765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656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9CA48C-F868-472A-A2ED-61B54D18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80B4B9-5F31-4471-AA9E-02CBAC2C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4EA8D-F0F5-4D8D-9B0C-103881EA4A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93204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Numărul de inversiuni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CD1C0D2-D70C-405D-A208-95373B09672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5144" y="1312801"/>
                <a:ext cx="11581712" cy="5011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</a:t>
                </a:r>
                <a:r>
                  <a:rPr lang="vi-VN" sz="2800" dirty="0"/>
                  <a:t>n șir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numere</a:t>
                </a:r>
                <a:r>
                  <a:rPr lang="en-US" sz="2800" dirty="0"/>
                  <a:t> </a:t>
                </a:r>
                <a:r>
                  <a:rPr lang="ro-RO" sz="2800" dirty="0" err="1"/>
                  <a:t>î</a:t>
                </a:r>
                <a:r>
                  <a:rPr lang="en-US" sz="2800" dirty="0" err="1"/>
                  <a:t>ntregi</a:t>
                </a:r>
                <a:r>
                  <a:rPr lang="vi-VN" sz="2800" dirty="0"/>
                  <a:t>. </a:t>
                </a:r>
                <a:r>
                  <a:rPr lang="en-US" sz="2800" dirty="0"/>
                  <a:t>O </a:t>
                </a:r>
                <a:r>
                  <a:rPr lang="vi-VN" sz="2800" dirty="0"/>
                  <a:t>inversiune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vi-VN" sz="2800" dirty="0"/>
                  <a:t>o pereche</a:t>
                </a:r>
                <a:r>
                  <a:rPr lang="ro-RO" sz="2800" dirty="0"/>
                  <a:t> </a:t>
                </a:r>
                <a:r>
                  <a:rPr lang="vi-VN" sz="2800" dirty="0"/>
                  <a:t>de ind</a:t>
                </a:r>
                <a:r>
                  <a:rPr lang="ro-RO" sz="2800" dirty="0"/>
                  <a:t>ecşi</a:t>
                </a:r>
                <a:r>
                  <a:rPr lang="vi-VN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𝑖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sz="2800" dirty="0"/>
                  <a:t> </a:t>
                </a:r>
                <a:r>
                  <a:rPr lang="vi-VN" sz="2800" dirty="0"/>
                  <a:t>astfel </a:t>
                </a:r>
                <a:r>
                  <a:rPr lang="ro-RO" sz="2800" dirty="0"/>
                  <a:t>î</a:t>
                </a:r>
                <a:r>
                  <a:rPr lang="vi-VN" sz="2800" dirty="0"/>
                  <a:t>nc</a:t>
                </a:r>
                <a:r>
                  <a:rPr lang="ro-RO" sz="2800" dirty="0"/>
                  <a:t>â</a:t>
                </a:r>
                <a:r>
                  <a:rPr lang="vi-VN" sz="2800" dirty="0"/>
                  <a:t>t </a:t>
                </a:r>
                <a14:m>
                  <m:oMath xmlns:m="http://schemas.openxmlformats.org/officeDocument/2006/math">
                    <m:r>
                      <a:rPr lang="vi-VN" sz="2800" i="1" dirty="0" smtClean="0">
                        <a:latin typeface="Cambria Math"/>
                      </a:rPr>
                      <m:t>𝑆</m:t>
                    </m:r>
                    <m:r>
                      <a:rPr lang="vi-VN" sz="2800" i="1" dirty="0" smtClean="0">
                        <a:latin typeface="Cambria Math"/>
                      </a:rPr>
                      <m:t>[</m:t>
                    </m:r>
                    <m:r>
                      <a:rPr lang="vi-VN" sz="2800" i="1" dirty="0" smtClean="0">
                        <a:latin typeface="Cambria Math"/>
                      </a:rPr>
                      <m:t>𝑖</m:t>
                    </m:r>
                    <m:r>
                      <a:rPr lang="vi-VN" sz="2800" i="1" dirty="0" smtClean="0">
                        <a:latin typeface="Cambria Math"/>
                      </a:rPr>
                      <m:t>] &gt; </m:t>
                    </m:r>
                    <m:r>
                      <a:rPr lang="vi-VN" sz="2800" i="1" dirty="0" smtClean="0">
                        <a:latin typeface="Cambria Math"/>
                      </a:rPr>
                      <m:t>𝑆</m:t>
                    </m:r>
                    <m:r>
                      <a:rPr lang="vi-VN" sz="2800" i="1" dirty="0" smtClean="0">
                        <a:latin typeface="Cambria Math"/>
                      </a:rPr>
                      <m:t>[</m:t>
                    </m:r>
                    <m:r>
                      <a:rPr lang="vi-VN" sz="2800" i="1" dirty="0" smtClean="0">
                        <a:latin typeface="Cambria Math"/>
                      </a:rPr>
                      <m:t>𝑗</m:t>
                    </m:r>
                    <m:r>
                      <a:rPr lang="vi-VN" sz="280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800" dirty="0"/>
                  <a:t>. </a:t>
                </a:r>
                <a:r>
                  <a:rPr lang="vi-VN" sz="2800" dirty="0"/>
                  <a:t>S</a:t>
                </a:r>
                <a:r>
                  <a:rPr lang="ro-RO" sz="2800" dirty="0"/>
                  <a:t>ă</a:t>
                </a:r>
                <a:r>
                  <a:rPr lang="vi-VN" sz="2800" dirty="0"/>
                  <a:t> se detemine</a:t>
                </a:r>
                <a:r>
                  <a:rPr lang="ro-RO" sz="2800" dirty="0"/>
                  <a:t> </a:t>
                </a:r>
                <a:r>
                  <a:rPr lang="vi-VN" sz="2800" dirty="0"/>
                  <a:t>c</a:t>
                </a:r>
                <a:r>
                  <a:rPr lang="ro-RO" sz="2800" dirty="0"/>
                  <a:t>â</a:t>
                </a:r>
                <a:r>
                  <a:rPr lang="vi-VN" sz="2800" dirty="0"/>
                  <a:t>te inversiuni sunt </a:t>
                </a:r>
                <a:r>
                  <a:rPr lang="ro-RO" sz="2800" dirty="0"/>
                  <a:t>î</a:t>
                </a:r>
                <a:r>
                  <a:rPr lang="vi-VN" sz="2800" dirty="0"/>
                  <a:t>n</a:t>
                </a:r>
                <a:r>
                  <a:rPr lang="en-US" sz="2800" dirty="0" err="1"/>
                  <a:t>tr</a:t>
                </a:r>
                <a:r>
                  <a:rPr lang="en-US" sz="2800" dirty="0"/>
                  <a:t>-un</a:t>
                </a:r>
                <a:r>
                  <a:rPr lang="vi-VN" sz="2800" dirty="0"/>
                  <a:t> </a:t>
                </a:r>
                <a:r>
                  <a:rPr lang="ro-RO" sz="2800" dirty="0"/>
                  <a:t>ş</a:t>
                </a:r>
                <a:r>
                  <a:rPr lang="vi-VN" sz="2800" dirty="0"/>
                  <a:t>ir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numere</a:t>
                </a:r>
                <a:r>
                  <a:rPr lang="en-US" sz="2800" dirty="0"/>
                  <a:t> </a:t>
                </a:r>
                <a:r>
                  <a:rPr lang="vi-VN" sz="2800" dirty="0"/>
                  <a:t> dat.</a:t>
                </a:r>
              </a:p>
              <a:p>
                <a:pPr marL="0" indent="0">
                  <a:buNone/>
                </a:pPr>
                <a:endParaRPr lang="en-US" sz="2800" b="1" dirty="0">
                  <a:solidFill>
                    <a:srgbClr val="3333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None/>
                </a:pPr>
                <a:r>
                  <a:rPr lang="vi-VN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Exemplu:</a:t>
                </a:r>
                <a:r>
                  <a:rPr lang="vi-VN" sz="2800" dirty="0">
                    <a:solidFill>
                      <a:schemeClr val="bg1"/>
                    </a:solidFill>
                  </a:rPr>
                  <a:t> </a:t>
                </a:r>
                <a:r>
                  <a:rPr lang="ro-RO" sz="2800" dirty="0"/>
                  <a:t>î</a:t>
                </a:r>
                <a:r>
                  <a:rPr lang="vi-VN" sz="2800" dirty="0"/>
                  <a:t>n </a:t>
                </a:r>
                <a:r>
                  <a:rPr lang="ro-RO" sz="2800" dirty="0"/>
                  <a:t>ş</a:t>
                </a:r>
                <a:r>
                  <a:rPr lang="vi-VN" sz="2800" dirty="0"/>
                  <a:t>irul {0 1 9 4 5 7 6 8 2} sunt 12 inversiuni.</a:t>
                </a: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1. </a:t>
                </a:r>
                <a:r>
                  <a:rPr lang="en-US" sz="2800" dirty="0" err="1"/>
                  <a:t>Divizarea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vectorului</a:t>
                </a:r>
                <a:r>
                  <a:rPr lang="en-US" sz="2800" dirty="0"/>
                  <a:t> </a:t>
                </a:r>
                <a:r>
                  <a:rPr lang="ro-RO" sz="2800" dirty="0"/>
                  <a:t>î</a:t>
                </a:r>
                <a:r>
                  <a:rPr lang="en-US" sz="2800" dirty="0"/>
                  <a:t>n </a:t>
                </a:r>
                <a:r>
                  <a:rPr lang="en-US" sz="2800" dirty="0" err="1"/>
                  <a:t>dou</a:t>
                </a:r>
                <a:r>
                  <a:rPr lang="ro-RO" sz="2800" dirty="0"/>
                  <a:t>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jum</a:t>
                </a:r>
                <a:r>
                  <a:rPr lang="ro-RO" sz="2800" dirty="0"/>
                  <a:t>ă</a:t>
                </a:r>
                <a:r>
                  <a:rPr lang="en-US" sz="2800" dirty="0"/>
                  <a:t>t</a:t>
                </a:r>
                <a:r>
                  <a:rPr lang="ro-RO" sz="2800" dirty="0"/>
                  <a:t>ăţ</a:t>
                </a:r>
                <a:r>
                  <a:rPr lang="en-US" sz="2800" dirty="0"/>
                  <a:t>i.</a:t>
                </a:r>
              </a:p>
              <a:p>
                <a:pPr marL="0" indent="0">
                  <a:buNone/>
                </a:pPr>
                <a:r>
                  <a:rPr lang="en-US" sz="2800" dirty="0"/>
                  <a:t>2. </a:t>
                </a:r>
                <a:r>
                  <a:rPr lang="en-US" sz="2800" dirty="0" err="1"/>
                  <a:t>Calculul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num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rului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inversiuni</a:t>
                </a:r>
                <a:r>
                  <a:rPr lang="en-US" sz="2800" dirty="0"/>
                  <a:t> p</a:t>
                </a:r>
                <a:r>
                  <a:rPr lang="ro-RO" sz="2800" dirty="0"/>
                  <a:t>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jum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tate</a:t>
                </a:r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r>
                  <a:rPr lang="en-US" sz="2800" dirty="0"/>
                  <a:t>3. </a:t>
                </a:r>
                <a:r>
                  <a:rPr lang="en-US" sz="2800" dirty="0" err="1"/>
                  <a:t>Calculul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num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rului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inversiuni</a:t>
                </a:r>
                <a:r>
                  <a:rPr lang="en-US" sz="2800" dirty="0"/>
                  <a:t> cu un index </a:t>
                </a:r>
                <a:r>
                  <a:rPr lang="ro-RO" sz="2800" dirty="0"/>
                  <a:t>î</a:t>
                </a:r>
                <a:r>
                  <a:rPr lang="en-US" sz="2800" dirty="0"/>
                  <a:t>n</a:t>
                </a:r>
                <a:r>
                  <a:rPr lang="ro-RO" sz="2800" dirty="0"/>
                  <a:t> </a:t>
                </a:r>
                <a:r>
                  <a:rPr lang="en-US" sz="2800" dirty="0"/>
                  <a:t>prima </a:t>
                </a:r>
                <a:r>
                  <a:rPr lang="en-US" sz="2800" dirty="0" err="1"/>
                  <a:t>jum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tate</a:t>
                </a:r>
                <a:r>
                  <a:rPr lang="en-US" sz="2800" dirty="0"/>
                  <a:t> </a:t>
                </a:r>
                <a:r>
                  <a:rPr lang="ro-RO" sz="2800" dirty="0" err="1"/>
                  <a:t>ş</a:t>
                </a:r>
                <a:r>
                  <a:rPr lang="en-US" sz="2800" dirty="0"/>
                  <a:t>i </a:t>
                </a:r>
                <a:r>
                  <a:rPr lang="en-US" sz="2800" dirty="0" err="1"/>
                  <a:t>cel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lalt</a:t>
                </a:r>
                <a:r>
                  <a:rPr lang="en-US" sz="2800" dirty="0"/>
                  <a:t> index </a:t>
                </a:r>
                <a:r>
                  <a:rPr lang="ro-RO" sz="2800" dirty="0"/>
                  <a:t>î</a:t>
                </a:r>
                <a:r>
                  <a:rPr lang="en-US" sz="2800" dirty="0"/>
                  <a:t>n a </a:t>
                </a:r>
                <a:r>
                  <a:rPr lang="en-US" sz="2800" dirty="0" err="1"/>
                  <a:t>doua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jum</a:t>
                </a:r>
                <a:r>
                  <a:rPr lang="ro-RO" sz="2800" dirty="0"/>
                  <a:t>ă</a:t>
                </a:r>
                <a:r>
                  <a:rPr lang="en-US" sz="2800" dirty="0" err="1"/>
                  <a:t>tate</a:t>
                </a:r>
                <a:r>
                  <a:rPr lang="en-US" sz="2800" dirty="0"/>
                  <a:t>.</a:t>
                </a:r>
                <a:endParaRPr lang="vi-VN" sz="2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CD1C0D2-D70C-405D-A208-95373B096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5144" y="1312801"/>
                <a:ext cx="11581712" cy="5011408"/>
              </a:xfrm>
              <a:blipFill>
                <a:blip r:embed="rId2"/>
                <a:stretch>
                  <a:fillRect l="-1105" t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62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/>
                        </a:rPr>
                        <m:t>𝒇</m:t>
                      </m:r>
                      <m:r>
                        <a:rPr lang="en-US" sz="4000" b="1" i="1" smtClean="0">
                          <a:latin typeface="Cambria Math"/>
                        </a:rPr>
                        <m:t>(</m:t>
                      </m:r>
                      <m:r>
                        <a:rPr lang="en-US" sz="4000" b="1" i="1" smtClean="0">
                          <a:latin typeface="Cambria Math"/>
                        </a:rPr>
                        <m:t>𝒏</m:t>
                      </m:r>
                      <m:r>
                        <a:rPr lang="en-US" sz="4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406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475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o-RO" sz="40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𝒏</m:t>
                                  </m:r>
                                </m:num>
                                <m:den>
                                  <m:r>
                                    <a:rPr lang="ro-RO" sz="40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475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92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226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4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44E82F-F8E3-4E83-82F9-4412C548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DFBDA5-3A62-4ED8-8DA4-666878F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E9E07-4928-4731-8D51-402F4C7D61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1902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 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𝒇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830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158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C2DB4-0E30-4AB7-B6EF-86D2F093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FC262A-ACE0-44C0-9DAA-D6C23836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 – Numărul de inversiuni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/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86169E-0D2C-4409-B4AF-8796898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25" y="96279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 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𝒇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F6671A-C12F-40D6-88D4-7F38FF53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8302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91785-71B7-4F9F-9F57-B69F865E76D9}"/>
                  </a:ext>
                </a:extLst>
              </p:cNvPr>
              <p:cNvSpPr txBox="1"/>
              <p:nvPr/>
            </p:nvSpPr>
            <p:spPr>
              <a:xfrm>
                <a:off x="2740715" y="5172525"/>
                <a:ext cx="6097656" cy="1030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54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5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5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5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5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5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891785-71B7-4F9F-9F57-B69F865E7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15" y="5172525"/>
                <a:ext cx="6097656" cy="1030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4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4F4117-3B0B-4F0D-9F39-CFA139AD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DEE2E-9CBB-4EDD-9582-6D238864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296DA-5E1E-4CED-9E97-4F9E52D8F3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0328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E298C6-DBE7-40CA-A3E2-FC04346A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08502B-90AF-4F0A-84BD-66E7202C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Numărul de inversiuni - </a:t>
            </a:r>
            <a:r>
              <a:rPr lang="ro-RO" dirty="0" err="1"/>
              <a:t>MergeSort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42B6-0700-4846-846C-474A5CB44782}"/>
              </a:ext>
            </a:extLst>
          </p:cNvPr>
          <p:cNvSpPr txBox="1"/>
          <p:nvPr/>
        </p:nvSpPr>
        <p:spPr>
          <a:xfrm>
            <a:off x="220731" y="1483598"/>
            <a:ext cx="1175053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(l == r)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 = (l + r) /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nbinv1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(v, l, m);   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sorteazã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prima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jumãtate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nbinv2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mergesort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(v, m +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r);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a doua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jumãtate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nbinv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(v, l, m, r, 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nbinv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interclasează datele sortate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nbinv1 + nbinv2 + 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nbinv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529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4000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n-US" sz="4000" b="1" i="1" smtClean="0">
                          <a:latin typeface="Cambria Math"/>
                        </a:rPr>
                        <m:t>𝒇</m:t>
                      </m:r>
                      <m:r>
                        <a:rPr lang="en-US" sz="4000" b="1" i="1" smtClean="0">
                          <a:latin typeface="Cambria Math"/>
                        </a:rPr>
                        <m:t>(</m:t>
                      </m:r>
                      <m:r>
                        <a:rPr lang="en-US" sz="4000" b="1" i="1" smtClean="0">
                          <a:latin typeface="Cambria Math"/>
                        </a:rPr>
                        <m:t>𝒏</m:t>
                      </m:r>
                      <m:r>
                        <a:rPr lang="en-US" sz="4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53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169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2016343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016343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08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971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𝒃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66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ro-RO" sz="28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ro-RO" sz="2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F5B7A-2EFC-4566-AC23-CCA03F14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41E576-7E7C-4138-BE2A-F8D05976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21908"/>
          </a:xfrm>
        </p:spPr>
        <p:txBody>
          <a:bodyPr>
            <a:noAutofit/>
          </a:bodyPr>
          <a:lstStyle/>
          <a:p>
            <a:r>
              <a:rPr lang="ro-RO" sz="3200" dirty="0"/>
              <a:t>Problemă – Numărul de inversiuni – </a:t>
            </a:r>
            <a:r>
              <a:rPr lang="ro-RO" sz="3200" dirty="0" err="1"/>
              <a:t>MergeSort</a:t>
            </a:r>
            <a:r>
              <a:rPr lang="ro-RO" sz="3200" dirty="0"/>
              <a:t>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/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4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el-GR" sz="40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E97057-FE9A-42CE-A25E-62C8493DE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285875"/>
                <a:ext cx="6097656" cy="115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b="1" i="1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ro-RO" sz="28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ro-RO" sz="28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06A6F3-9935-4ECC-BC19-BEFCE3BE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51BE6-5E6C-4581-B16F-45B125494BA4}"/>
                  </a:ext>
                </a:extLst>
              </p:cNvPr>
              <p:cNvSpPr txBox="1"/>
              <p:nvPr/>
            </p:nvSpPr>
            <p:spPr>
              <a:xfrm>
                <a:off x="3047172" y="5205726"/>
                <a:ext cx="609765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54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5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l-GR" sz="5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5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𝒏𝒍𝒈𝒏</m:t>
                          </m:r>
                        </m:e>
                      </m:d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C51BE6-5E6C-4581-B16F-45B125494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5205726"/>
                <a:ext cx="609765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78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27E43-59C6-4ED9-BC98-EB535D21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03C05-DBDA-4BB3-9132-5C00E4B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Metoda Master – calcul complexități soluții recursive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E281E4AA-13CA-48ED-A769-821FB0B2A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001" y="1212433"/>
                <a:ext cx="11691730" cy="51816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Problema de </a:t>
                </a:r>
                <a:r>
                  <a:rPr lang="en-US" dirty="0" err="1"/>
                  <a:t>dimensiune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divizat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dirty="0"/>
                  <a:t> subprobleme</a:t>
                </a:r>
                <a:r>
                  <a:rPr lang="ro-RO" dirty="0"/>
                  <a:t> </a:t>
                </a:r>
                <a:r>
                  <a:rPr lang="en-US" dirty="0"/>
                  <a:t>de </a:t>
                </a:r>
                <a:r>
                  <a:rPr lang="en-US" dirty="0" err="1"/>
                  <a:t>dimensiune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/</m:t>
                    </m:r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Combinarea</a:t>
                </a:r>
                <a:r>
                  <a:rPr lang="en-US" dirty="0"/>
                  <a:t> </a:t>
                </a:r>
                <a:r>
                  <a:rPr lang="en-US" dirty="0" err="1"/>
                  <a:t>subproblemelor</a:t>
                </a:r>
                <a:r>
                  <a:rPr lang="en-US" dirty="0"/>
                  <a:t> </a:t>
                </a:r>
                <a:r>
                  <a:rPr lang="ro-RO" dirty="0" err="1"/>
                  <a:t>ş</a:t>
                </a:r>
                <a:r>
                  <a:rPr lang="en-US" dirty="0"/>
                  <a:t>i</a:t>
                </a:r>
                <a:r>
                  <a:rPr lang="ro-RO" dirty="0"/>
                  <a:t> </a:t>
                </a:r>
                <a:r>
                  <a:rPr lang="en-US" dirty="0" err="1"/>
                  <a:t>divizarea</a:t>
                </a:r>
                <a:r>
                  <a:rPr lang="en-US" dirty="0"/>
                  <a:t> </a:t>
                </a:r>
                <a:r>
                  <a:rPr lang="en-US" dirty="0" err="1"/>
                  <a:t>problemei</a:t>
                </a:r>
                <a:r>
                  <a:rPr lang="en-US" dirty="0"/>
                  <a:t> se </a:t>
                </a:r>
                <a:r>
                  <a:rPr lang="en-US" dirty="0" err="1"/>
                  <a:t>realizeaz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 err="1"/>
                  <a:t>î</a:t>
                </a:r>
                <a:r>
                  <a:rPr lang="en-US" dirty="0" err="1"/>
                  <a:t>ntr</a:t>
                </a:r>
                <a:r>
                  <a:rPr lang="en-US" dirty="0"/>
                  <a:t>-un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  <m:r>
                      <a:rPr lang="en-US" i="1" smtClean="0">
                        <a:latin typeface="Cambria Math"/>
                      </a:rPr>
                      <m:t>(</m:t>
                    </m:r>
                    <m:r>
                      <a:rPr lang="en-US" i="1" smtClean="0">
                        <a:latin typeface="Cambria Math"/>
                      </a:rPr>
                      <m:t>𝑛</m:t>
                    </m:r>
                    <m:r>
                      <a:rPr lang="en-US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≥1;</m:t>
                    </m:r>
                    <m:r>
                      <a:rPr lang="en-US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𝒇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𝒏</m:t>
                      </m:r>
                      <m:r>
                        <a:rPr lang="en-US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/>
                      </a:rPr>
                      <m:t>=</m:t>
                    </m:r>
                    <m:r>
                      <a:rPr lang="en-US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latin typeface="Cambria Math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i="1" smtClean="0">
                        <a:latin typeface="Cambria Math"/>
                      </a:rPr>
                      <m:t>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E281E4AA-13CA-48ED-A769-821FB0B2A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01" y="1212433"/>
                <a:ext cx="11691730" cy="5181600"/>
              </a:xfrm>
              <a:prstGeom prst="rect">
                <a:avLst/>
              </a:prstGeom>
              <a:blipFill>
                <a:blip r:embed="rId2"/>
                <a:stretch>
                  <a:fillRect l="-1043" t="-211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40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6BCB0A-E331-46BC-B9BC-5A363719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55B91-F8D4-4868-A9B5-57B715C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55E7-8527-458A-82AA-260EDC28DF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9983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24148B-D662-4AD5-84E6-E7142B14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54B9E7-5D3D-42D8-934A-0E8C55C4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Cele mai apropiate două puncte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16891-A993-4C22-A3C3-33EB18E593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4" y="1285875"/>
            <a:ext cx="11104634" cy="5011408"/>
          </a:xfrm>
        </p:spPr>
        <p:txBody>
          <a:bodyPr/>
          <a:lstStyle/>
          <a:p>
            <a:pPr marL="0" indent="0">
              <a:buNone/>
            </a:pPr>
            <a:r>
              <a:rPr lang="vi-VN" sz="2800" dirty="0"/>
              <a:t>N puncte în plan, situate pe o dreaptă</a:t>
            </a:r>
            <a:r>
              <a:rPr lang="en-US" sz="2800" dirty="0"/>
              <a:t>.</a:t>
            </a:r>
            <a:r>
              <a:rPr lang="vi-VN" sz="2800" dirty="0"/>
              <a:t> Să se</a:t>
            </a:r>
            <a:r>
              <a:rPr lang="en-US" sz="2800" dirty="0"/>
              <a:t> </a:t>
            </a:r>
            <a:r>
              <a:rPr lang="vi-VN" sz="2800" dirty="0"/>
              <a:t>determine perechea de puncte </a:t>
            </a:r>
            <a:r>
              <a:rPr lang="en-US" sz="2800" dirty="0" err="1"/>
              <a:t>vecine</a:t>
            </a:r>
            <a:r>
              <a:rPr lang="en-US" sz="2800" dirty="0"/>
              <a:t> </a:t>
            </a:r>
            <a:r>
              <a:rPr lang="vi-VN" sz="2800" dirty="0"/>
              <a:t>care sunt cel mai</a:t>
            </a:r>
            <a:r>
              <a:rPr lang="en-US" sz="2800" dirty="0"/>
              <a:t> </a:t>
            </a:r>
            <a:r>
              <a:rPr lang="vi-VN" sz="2800" dirty="0"/>
              <a:t>apropiate. </a:t>
            </a:r>
          </a:p>
          <a:p>
            <a:pPr marL="0" indent="0">
              <a:buNone/>
            </a:pPr>
            <a:r>
              <a:rPr lang="en-US" sz="2800" dirty="0"/>
              <a:t>Date de </a:t>
            </a:r>
            <a:r>
              <a:rPr lang="en-US" sz="2800" dirty="0" err="1"/>
              <a:t>intrare</a:t>
            </a:r>
            <a:r>
              <a:rPr lang="en-US" sz="2800" dirty="0"/>
              <a:t>: vector de </a:t>
            </a:r>
            <a:r>
              <a:rPr lang="en-US" sz="2800" dirty="0" err="1"/>
              <a:t>coordonate</a:t>
            </a:r>
            <a:r>
              <a:rPr lang="en-US" sz="2800" dirty="0"/>
              <a:t> </a:t>
            </a:r>
            <a:r>
              <a:rPr lang="en-US" sz="2800" dirty="0" err="1"/>
              <a:t>sortat</a:t>
            </a:r>
            <a:r>
              <a:rPr lang="en-US" sz="2800" dirty="0"/>
              <a:t> </a:t>
            </a:r>
            <a:r>
              <a:rPr lang="en-US" sz="2800" dirty="0" err="1"/>
              <a:t>cresc</a:t>
            </a:r>
            <a:r>
              <a:rPr lang="ro-RO" sz="2800" dirty="0"/>
              <a:t>ă</a:t>
            </a:r>
            <a:r>
              <a:rPr lang="en-US" sz="2800" dirty="0"/>
              <a:t>tor.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Rezolvarea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Divide &amp;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Impera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vi-VN" sz="2800" dirty="0"/>
              <a:t>se împarte mulţimea de puncte în două jumătăţi;</a:t>
            </a:r>
            <a:endParaRPr lang="en-US" sz="2800" dirty="0"/>
          </a:p>
          <a:p>
            <a:r>
              <a:rPr lang="en-US" sz="2800" dirty="0"/>
              <a:t>se </a:t>
            </a:r>
            <a:r>
              <a:rPr lang="en-US" sz="2800" dirty="0" err="1"/>
              <a:t>calculeaz</a:t>
            </a:r>
            <a:r>
              <a:rPr lang="ro-RO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cele</a:t>
            </a:r>
            <a:r>
              <a:rPr lang="en-US" sz="2800" dirty="0"/>
              <a:t> 2 </a:t>
            </a:r>
            <a:r>
              <a:rPr lang="en-US" sz="2800" dirty="0" err="1"/>
              <a:t>segmente</a:t>
            </a:r>
            <a:r>
              <a:rPr lang="en-US" sz="2800" dirty="0"/>
              <a:t> </a:t>
            </a:r>
            <a:r>
              <a:rPr lang="en-US" sz="2800" dirty="0" err="1"/>
              <a:t>minime</a:t>
            </a:r>
            <a:r>
              <a:rPr lang="en-US" sz="2800" dirty="0"/>
              <a:t> din </a:t>
            </a:r>
            <a:r>
              <a:rPr lang="en-US" sz="2800" dirty="0" err="1"/>
              <a:t>jum</a:t>
            </a:r>
            <a:r>
              <a:rPr lang="ro-RO" sz="2800" dirty="0"/>
              <a:t>ă</a:t>
            </a:r>
            <a:r>
              <a:rPr lang="en-US" sz="2800" dirty="0"/>
              <a:t>t</a:t>
            </a:r>
            <a:r>
              <a:rPr lang="ro-RO" sz="2800" dirty="0" err="1"/>
              <a:t>ăţ</a:t>
            </a:r>
            <a:r>
              <a:rPr lang="en-US" sz="2800" dirty="0"/>
              <a:t>i;</a:t>
            </a:r>
          </a:p>
          <a:p>
            <a:r>
              <a:rPr lang="en-US" sz="2800" dirty="0"/>
              <a:t>se </a:t>
            </a:r>
            <a:r>
              <a:rPr lang="en-US" sz="2800" dirty="0" err="1"/>
              <a:t>calculeaz</a:t>
            </a:r>
            <a:r>
              <a:rPr lang="ro-RO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segmentul</a:t>
            </a:r>
            <a:r>
              <a:rPr lang="en-US" sz="2800" dirty="0"/>
              <a:t> “dintre” </a:t>
            </a:r>
            <a:r>
              <a:rPr lang="en-US" sz="2800" dirty="0" err="1"/>
              <a:t>cele</a:t>
            </a:r>
            <a:r>
              <a:rPr lang="en-US" sz="2800" dirty="0"/>
              <a:t> </a:t>
            </a:r>
            <a:r>
              <a:rPr lang="en-US" sz="2800" dirty="0" err="1"/>
              <a:t>dou</a:t>
            </a:r>
            <a:r>
              <a:rPr lang="ro-RO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jum</a:t>
            </a:r>
            <a:r>
              <a:rPr lang="ro-RO" sz="2800" dirty="0"/>
              <a:t>ă</a:t>
            </a:r>
            <a:r>
              <a:rPr lang="en-US" sz="2800" dirty="0"/>
              <a:t>t</a:t>
            </a:r>
            <a:r>
              <a:rPr lang="ro-RO" sz="2800" dirty="0" err="1"/>
              <a:t>ăţ</a:t>
            </a:r>
            <a:r>
              <a:rPr lang="en-US" sz="2800" dirty="0"/>
              <a:t>i;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err="1"/>
              <a:t>Segmentul</a:t>
            </a:r>
            <a:r>
              <a:rPr lang="en-US" sz="2800" b="1" dirty="0"/>
              <a:t> minim </a:t>
            </a:r>
            <a:r>
              <a:rPr lang="en-US" sz="2800" b="1" dirty="0" err="1"/>
              <a:t>va</a:t>
            </a:r>
            <a:r>
              <a:rPr lang="en-US" sz="2800" b="1" dirty="0"/>
              <a:t> fi </a:t>
            </a:r>
            <a:r>
              <a:rPr lang="en-US" sz="2800" b="1" dirty="0" err="1"/>
              <a:t>minimul</a:t>
            </a:r>
            <a:r>
              <a:rPr lang="en-US" sz="2800" b="1" dirty="0"/>
              <a:t> dintre </a:t>
            </a:r>
            <a:r>
              <a:rPr lang="en-US" sz="2800" b="1" dirty="0" err="1"/>
              <a:t>cele</a:t>
            </a:r>
            <a:r>
              <a:rPr lang="en-US" sz="2800" b="1" dirty="0"/>
              <a:t> 3 </a:t>
            </a:r>
            <a:r>
              <a:rPr lang="en-US" sz="2800" b="1" dirty="0" err="1"/>
              <a:t>segmente</a:t>
            </a:r>
            <a:r>
              <a:rPr lang="en-US" sz="2800" b="1" dirty="0"/>
              <a:t>!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09278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BE4E3-BA71-485F-B3F1-20E63E0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7266C-6519-4459-92CF-5A2D7AB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/>
              <a:t>Problemă – Cele mai apropiate două puncte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ro-RO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32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r>
                        <a:rPr lang="ro-RO" sz="32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/>
              <p:nvPr/>
            </p:nvSpPr>
            <p:spPr>
              <a:xfrm>
                <a:off x="295275" y="4219782"/>
                <a:ext cx="11601450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4219782"/>
                <a:ext cx="11601450" cy="1709892"/>
              </a:xfrm>
              <a:prstGeom prst="rect">
                <a:avLst/>
              </a:prstGeom>
              <a:blipFill>
                <a:blip r:embed="rId3"/>
                <a:stretch>
                  <a:fillRect l="-1050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01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BE4E3-BA71-485F-B3F1-20E63E0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7266C-6519-4459-92CF-5A2D7AB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/>
              <a:t>Problemă – Cele mai apropiate două puncte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ro-RO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32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r>
                        <a:rPr lang="ro-RO" sz="32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/>
              <p:nvPr/>
            </p:nvSpPr>
            <p:spPr>
              <a:xfrm>
                <a:off x="295275" y="4219782"/>
                <a:ext cx="1160145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,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𝒃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4219782"/>
                <a:ext cx="1160145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1828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BE4E3-BA71-485F-B3F1-20E63E0C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7266C-6519-4459-92CF-5A2D7AB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/>
              <a:t>Problemă – Cele mai apropiate două puncte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/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ro-RO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ro-RO" sz="32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r>
                        <a:rPr lang="ro-RO" sz="32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98D39-0CD4-4103-9B6B-B558530D6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093787"/>
                <a:ext cx="6097656" cy="939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/>
              <p:nvPr/>
            </p:nvSpPr>
            <p:spPr>
              <a:xfrm>
                <a:off x="295275" y="4219782"/>
                <a:ext cx="11601450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en-US" sz="2800" i="1" smtClean="0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p>
                          </m:sSup>
                        </m:e>
                      </m:d>
                      <m:r>
                        <a:rPr lang="en-US" sz="2800" i="1" smtClean="0">
                          <a:latin typeface="Cambria Math"/>
                        </a:rPr>
                        <m:t>,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2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𝒃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𝒂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3CEDF2-5BAC-4F65-9195-49964D76A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4219782"/>
                <a:ext cx="1160145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889FB9-95EA-44BF-8CF5-C909067038A9}"/>
                  </a:ext>
                </a:extLst>
              </p:cNvPr>
              <p:cNvSpPr txBox="1"/>
              <p:nvPr/>
            </p:nvSpPr>
            <p:spPr>
              <a:xfrm>
                <a:off x="3047172" y="5316902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l-GR" sz="4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ro-RO" sz="4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889FB9-95EA-44BF-8CF5-C90906703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5316902"/>
                <a:ext cx="609765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371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E4ADD4-4C7D-4613-BAAB-EBC1E46E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3665C6-0604-428D-A8C2-A7165080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F4E16-B06C-40E4-A85B-5F7A0A700D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74678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1626702" y="470120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3218" y="4194309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2261148" y="3687413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1946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1626702" y="470120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3218" y="4194309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52081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381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1626702" y="470120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2718" y="5208100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52081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640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1626702" y="470120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2718" y="5208100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9010648" y="47012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25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AD7036-D8D6-4661-939A-EAF058BB0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232CAC-1907-4D6B-94C7-74B11785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17DA5-4B3B-4547-B5ED-568547D20D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616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2718" y="5208100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9010648" y="47012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1573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2718" y="5208100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2261977" y="47012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05510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5298383" y="4701201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2261977" y="470120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2625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1399760" y="5208103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5298383" y="4701201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4194306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2933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5298383" y="4701201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4194306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39457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5298383" y="4701201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9009822" y="470119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53619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4048" y="5208095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9009822" y="4701191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78701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5001038" y="5208096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4048" y="5208095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2261978" y="4701190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6286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8374547" y="4701189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4048" y="5208095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2261978" y="4701190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3869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8374547" y="4701189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1924048" y="5208095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5208084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382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4FA28-5616-48A4-ACD4-A79308622ACB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15444-48C5-49F8-9AE8-4969CBEE1C3B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66B4-185A-4C59-9E38-52FC81B7D24E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27CA9-B4F4-4653-8594-934292EFFB88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ED636-83E8-4356-8145-852F6B26C750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BDC66-AAC9-406D-A960-023D25D0F31A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00AC7-8AE8-432E-91C0-C49213892C4D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32A8D-6352-48CE-8698-B5429C8BFCF5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516406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8374547" y="4701189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1892" y="4194288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5636313" y="5208084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62712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545C9-3CD4-4EEA-B5BE-7D964BC72F84}"/>
              </a:ext>
            </a:extLst>
          </p:cNvPr>
          <p:cNvSpPr/>
          <p:nvPr/>
        </p:nvSpPr>
        <p:spPr>
          <a:xfrm>
            <a:off x="2721665" y="2892287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F725D-D0AE-404C-B780-36427786B011}"/>
              </a:ext>
            </a:extLst>
          </p:cNvPr>
          <p:cNvSpPr/>
          <p:nvPr/>
        </p:nvSpPr>
        <p:spPr>
          <a:xfrm>
            <a:off x="6096000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96BDAB-5239-4598-B299-9F582DD30E06}"/>
              </a:ext>
            </a:extLst>
          </p:cNvPr>
          <p:cNvSpPr/>
          <p:nvPr/>
        </p:nvSpPr>
        <p:spPr>
          <a:xfrm>
            <a:off x="9470335" y="2892286"/>
            <a:ext cx="159026" cy="28227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C07ED-C084-4697-A7AE-536045D57974}"/>
              </a:ext>
            </a:extLst>
          </p:cNvPr>
          <p:cNvSpPr/>
          <p:nvPr/>
        </p:nvSpPr>
        <p:spPr>
          <a:xfrm>
            <a:off x="8147605" y="5208095"/>
            <a:ext cx="2802835" cy="506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0E0E3-78F4-473A-B2C0-FA06213C5D29}"/>
              </a:ext>
            </a:extLst>
          </p:cNvPr>
          <p:cNvSpPr/>
          <p:nvPr/>
        </p:nvSpPr>
        <p:spPr>
          <a:xfrm>
            <a:off x="8374547" y="4701189"/>
            <a:ext cx="2348950" cy="50689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073412-BA36-4DC4-B588-8B5B576260D9}"/>
              </a:ext>
            </a:extLst>
          </p:cNvPr>
          <p:cNvSpPr/>
          <p:nvPr/>
        </p:nvSpPr>
        <p:spPr>
          <a:xfrm>
            <a:off x="8671892" y="4194288"/>
            <a:ext cx="1754260" cy="506895"/>
          </a:xfrm>
          <a:prstGeom prst="roundRect">
            <a:avLst/>
          </a:prstGeom>
          <a:solidFill>
            <a:srgbClr val="D97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3555E-FEE4-4A5E-991B-201AE6258A2E}"/>
              </a:ext>
            </a:extLst>
          </p:cNvPr>
          <p:cNvSpPr/>
          <p:nvPr/>
        </p:nvSpPr>
        <p:spPr>
          <a:xfrm>
            <a:off x="9009822" y="3687387"/>
            <a:ext cx="1078400" cy="5068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0275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B0648-F626-44A7-B307-4A999DC3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17AC31-7BC6-40FB-A187-813EB2C8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A762A-AF8E-4AE6-AF6D-98BBF5FCBA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sz="3200" dirty="0" err="1"/>
              <a:t>Cazul</a:t>
            </a:r>
            <a:r>
              <a:rPr lang="en-US" sz="3200" dirty="0"/>
              <a:t> </a:t>
            </a:r>
            <a:r>
              <a:rPr lang="en-US" sz="3200" dirty="0" err="1"/>
              <a:t>simplu</a:t>
            </a:r>
            <a:r>
              <a:rPr lang="en-US" sz="3200" dirty="0"/>
              <a:t> : N</a:t>
            </a:r>
            <a:r>
              <a:rPr lang="vi-VN" sz="3200" dirty="0"/>
              <a:t>=1 se </a:t>
            </a:r>
            <a:r>
              <a:rPr lang="en-US" sz="3200" dirty="0"/>
              <a:t>mut</a:t>
            </a:r>
            <a:r>
              <a:rPr lang="ro-RO" sz="3200" dirty="0"/>
              <a:t>ă</a:t>
            </a:r>
            <a:r>
              <a:rPr lang="en-US" sz="3200" dirty="0"/>
              <a:t> </a:t>
            </a:r>
            <a:r>
              <a:rPr lang="en-US" sz="3200" dirty="0" err="1"/>
              <a:t>discul</a:t>
            </a:r>
            <a:r>
              <a:rPr lang="en-US" sz="3200" dirty="0"/>
              <a:t> de pe A pe C.</a:t>
            </a:r>
            <a:endParaRPr lang="vi-VN" sz="3200" dirty="0"/>
          </a:p>
          <a:p>
            <a:pPr marL="68580" indent="0">
              <a:buNone/>
            </a:pPr>
            <a:r>
              <a:rPr lang="vi-VN" sz="3200" dirty="0"/>
              <a:t>Dacă </a:t>
            </a:r>
            <a:r>
              <a:rPr lang="en-US" sz="3200" dirty="0"/>
              <a:t>N</a:t>
            </a:r>
            <a:r>
              <a:rPr lang="vi-VN" sz="3200" dirty="0"/>
              <a:t>=2 se fac mutările </a:t>
            </a:r>
            <a:r>
              <a:rPr lang="en-US" sz="3200" dirty="0"/>
              <a:t>: AB, AC, BC</a:t>
            </a:r>
            <a:r>
              <a:rPr lang="vi-VN" sz="3200" dirty="0"/>
              <a:t>.</a:t>
            </a:r>
            <a:r>
              <a:rPr lang="en-US" sz="3200" dirty="0"/>
              <a:t> </a:t>
            </a:r>
            <a:r>
              <a:rPr lang="en-US" sz="3200" dirty="0" err="1"/>
              <a:t>Dac</a:t>
            </a:r>
            <a:r>
              <a:rPr lang="ro-RO" sz="3200" dirty="0"/>
              <a:t>ă</a:t>
            </a:r>
            <a:r>
              <a:rPr lang="en-US" sz="3200" dirty="0"/>
              <a:t> N&gt;2:</a:t>
            </a:r>
          </a:p>
          <a:p>
            <a:pPr marL="525780" indent="-457200"/>
            <a:r>
              <a:rPr lang="en-US" sz="3200" dirty="0"/>
              <a:t>Mut</a:t>
            </a:r>
            <a:r>
              <a:rPr lang="ro-RO" sz="3200" dirty="0"/>
              <a:t>ă</a:t>
            </a:r>
            <a:r>
              <a:rPr lang="en-US" sz="3200" dirty="0"/>
              <a:t>m N</a:t>
            </a:r>
            <a:r>
              <a:rPr lang="vi-VN" sz="3200" dirty="0"/>
              <a:t>-1 discuri de pe </a:t>
            </a:r>
            <a:r>
              <a:rPr lang="en-US" sz="3200" dirty="0"/>
              <a:t>A</a:t>
            </a:r>
            <a:r>
              <a:rPr lang="vi-VN" sz="3200" dirty="0"/>
              <a:t> pe </a:t>
            </a:r>
            <a:r>
              <a:rPr lang="en-US" sz="3200" dirty="0"/>
              <a:t>B</a:t>
            </a:r>
            <a:r>
              <a:rPr lang="vi-VN" sz="3200" dirty="0"/>
              <a:t>, utilizând tija </a:t>
            </a:r>
            <a:r>
              <a:rPr lang="en-US" sz="3200" dirty="0"/>
              <a:t>C</a:t>
            </a:r>
            <a:r>
              <a:rPr lang="vi-VN" sz="3200" dirty="0"/>
              <a:t>;</a:t>
            </a:r>
            <a:endParaRPr lang="en-US" sz="3200" dirty="0"/>
          </a:p>
          <a:p>
            <a:pPr marL="525780" indent="-457200"/>
            <a:r>
              <a:rPr lang="en-US" sz="3200" dirty="0"/>
              <a:t>Mut</a:t>
            </a:r>
            <a:r>
              <a:rPr lang="ro-RO" sz="3200" dirty="0"/>
              <a:t>ă</a:t>
            </a:r>
            <a:r>
              <a:rPr lang="en-US" sz="3200" dirty="0"/>
              <a:t>m </a:t>
            </a:r>
            <a:r>
              <a:rPr lang="vi-VN" sz="3200" dirty="0"/>
              <a:t>discul </a:t>
            </a:r>
            <a:r>
              <a:rPr lang="en-US" sz="3200" dirty="0"/>
              <a:t>mare </a:t>
            </a:r>
            <a:r>
              <a:rPr lang="vi-VN" sz="3200" dirty="0"/>
              <a:t>rămas pe tija </a:t>
            </a:r>
            <a:r>
              <a:rPr lang="en-US" sz="3200" dirty="0"/>
              <a:t>C</a:t>
            </a:r>
            <a:r>
              <a:rPr lang="vi-VN" sz="3200" dirty="0"/>
              <a:t>;</a:t>
            </a:r>
            <a:endParaRPr lang="en-US" sz="3200" dirty="0"/>
          </a:p>
          <a:p>
            <a:pPr marL="525780" indent="-457200"/>
            <a:r>
              <a:rPr lang="en-US" sz="3200" dirty="0"/>
              <a:t>Mut</a:t>
            </a:r>
            <a:r>
              <a:rPr lang="ro-RO" sz="3200" dirty="0"/>
              <a:t>ă</a:t>
            </a:r>
            <a:r>
              <a:rPr lang="en-US" sz="3200" dirty="0"/>
              <a:t>m </a:t>
            </a:r>
            <a:r>
              <a:rPr lang="en-US" sz="3200" dirty="0" err="1"/>
              <a:t>cele</a:t>
            </a:r>
            <a:r>
              <a:rPr lang="en-US" sz="3200" dirty="0"/>
              <a:t> N</a:t>
            </a:r>
            <a:r>
              <a:rPr lang="vi-VN" sz="3200" dirty="0"/>
              <a:t>–</a:t>
            </a:r>
            <a:r>
              <a:rPr lang="en-US" sz="3200" dirty="0"/>
              <a:t>1</a:t>
            </a:r>
            <a:r>
              <a:rPr lang="vi-VN" sz="3200" dirty="0"/>
              <a:t> discuri de pe </a:t>
            </a:r>
            <a:r>
              <a:rPr lang="en-US" sz="3200" dirty="0"/>
              <a:t>B</a:t>
            </a:r>
            <a:r>
              <a:rPr lang="vi-VN" sz="3200" dirty="0"/>
              <a:t> pe </a:t>
            </a:r>
            <a:r>
              <a:rPr lang="en-US" sz="3200" dirty="0"/>
              <a:t>C</a:t>
            </a:r>
            <a:r>
              <a:rPr lang="vi-VN" sz="3200" dirty="0"/>
              <a:t>,utilizând tija </a:t>
            </a:r>
            <a:r>
              <a:rPr lang="en-US" sz="3200" dirty="0"/>
              <a:t>A</a:t>
            </a:r>
            <a:r>
              <a:rPr lang="vi-VN" sz="3200" dirty="0"/>
              <a:t>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223614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5D2C5-CA01-4553-BDF5-05A23995464A}"/>
              </a:ext>
            </a:extLst>
          </p:cNvPr>
          <p:cNvSpPr txBox="1"/>
          <p:nvPr/>
        </p:nvSpPr>
        <p:spPr>
          <a:xfrm>
            <a:off x="834887" y="1582341"/>
            <a:ext cx="112739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hanoi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"Mutăm discul 1 de pe %c pe %c</a:t>
            </a:r>
            <a:r>
              <a:rPr lang="ro-RO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hanoi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"Mutăm discul %d de pe %c pe %c</a:t>
            </a:r>
            <a:r>
              <a:rPr lang="ro-RO" sz="2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hanoi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3874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047172" y="2326240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326240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32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AC499-C671-4CD3-9F95-50EB122C2B61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AAC499-C671-4CD3-9F95-50EB122C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3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113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8448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/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9860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/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/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078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/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/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/>
              <p:nvPr/>
            </p:nvSpPr>
            <p:spPr>
              <a:xfrm>
                <a:off x="924340" y="4297611"/>
                <a:ext cx="10010495" cy="1769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40" y="4297611"/>
                <a:ext cx="10010495" cy="176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09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4FA28-5616-48A4-ACD4-A79308622ACB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15444-48C5-49F8-9AE8-4969CBEE1C3B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66B4-185A-4C59-9E38-52FC81B7D24E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27CA9-B4F4-4653-8594-934292EFFB88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ED636-83E8-4356-8145-852F6B26C750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BDC66-AAC9-406D-A960-023D25D0F31A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00AC7-8AE8-432E-91C0-C49213892C4D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32A8D-6352-48CE-8698-B5429C8BFCF5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879E7-AACE-4228-98B7-AD17EAFBB32B}"/>
              </a:ext>
            </a:extLst>
          </p:cNvPr>
          <p:cNvCxnSpPr/>
          <p:nvPr/>
        </p:nvCxnSpPr>
        <p:spPr>
          <a:xfrm flipH="1">
            <a:off x="4363279" y="2121883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7403B-E9A0-4257-896B-358D757AF57D}"/>
              </a:ext>
            </a:extLst>
          </p:cNvPr>
          <p:cNvCxnSpPr>
            <a:cxnSpLocks/>
          </p:cNvCxnSpPr>
          <p:nvPr/>
        </p:nvCxnSpPr>
        <p:spPr>
          <a:xfrm>
            <a:off x="7186875" y="2121883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AF41F9C-6983-48E7-BED6-C582CC265F24}"/>
              </a:ext>
            </a:extLst>
          </p:cNvPr>
          <p:cNvSpPr/>
          <p:nvPr/>
        </p:nvSpPr>
        <p:spPr>
          <a:xfrm>
            <a:off x="692604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FC07D-0246-4F60-AD62-C8C87B33ABE3}"/>
              </a:ext>
            </a:extLst>
          </p:cNvPr>
          <p:cNvSpPr/>
          <p:nvPr/>
        </p:nvSpPr>
        <p:spPr>
          <a:xfrm>
            <a:off x="7446788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A91123-5C3B-41E3-8CB8-7A184CD6DF45}"/>
              </a:ext>
            </a:extLst>
          </p:cNvPr>
          <p:cNvSpPr/>
          <p:nvPr/>
        </p:nvSpPr>
        <p:spPr>
          <a:xfrm>
            <a:off x="7967591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C6BFD4-5BD2-4D89-95DD-78D5104C7C8C}"/>
              </a:ext>
            </a:extLst>
          </p:cNvPr>
          <p:cNvSpPr/>
          <p:nvPr/>
        </p:nvSpPr>
        <p:spPr>
          <a:xfrm>
            <a:off x="8488394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5D465-23B0-4DDE-8E35-82F203354D8A}"/>
              </a:ext>
            </a:extLst>
          </p:cNvPr>
          <p:cNvSpPr/>
          <p:nvPr/>
        </p:nvSpPr>
        <p:spPr>
          <a:xfrm>
            <a:off x="3310519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5E01F3-DD41-4999-97C3-743021AC87A9}"/>
              </a:ext>
            </a:extLst>
          </p:cNvPr>
          <p:cNvSpPr/>
          <p:nvPr/>
        </p:nvSpPr>
        <p:spPr>
          <a:xfrm>
            <a:off x="3831322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A7C987-3C3C-4433-AB5A-D4A75F9227C6}"/>
              </a:ext>
            </a:extLst>
          </p:cNvPr>
          <p:cNvSpPr/>
          <p:nvPr/>
        </p:nvSpPr>
        <p:spPr>
          <a:xfrm>
            <a:off x="4352125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8B693B-CD2D-4A3C-A576-07C31F74208F}"/>
              </a:ext>
            </a:extLst>
          </p:cNvPr>
          <p:cNvSpPr/>
          <p:nvPr/>
        </p:nvSpPr>
        <p:spPr>
          <a:xfrm>
            <a:off x="487280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34456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/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64018-3BCE-4D97-B54F-7F98E7884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502" y="1164912"/>
                <a:ext cx="609765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/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8472B3-8E3E-41AC-B04E-16B337581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05" y="2091083"/>
                <a:ext cx="754462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/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ro-RO" sz="4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  <a:ea typeface="Cambria Math"/>
                        </a:rPr>
                        <m:t>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638BE-3394-47B3-99D2-D1B50D757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662" y="3113955"/>
                <a:ext cx="870363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/>
              <p:nvPr/>
            </p:nvSpPr>
            <p:spPr>
              <a:xfrm>
                <a:off x="924340" y="4297611"/>
                <a:ext cx="10010495" cy="1769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o-RO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40" y="4297611"/>
                <a:ext cx="10010495" cy="176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708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E3BE1-4497-4FD7-A79B-564A1BA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73FEE-4EE8-4EA3-B25E-6A81EC0C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Turnurile din Hanoi - 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/>
              <p:nvPr/>
            </p:nvSpPr>
            <p:spPr>
              <a:xfrm>
                <a:off x="1560444" y="1093787"/>
                <a:ext cx="10010495" cy="1769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000" b="1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ro-RO" sz="4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o-RO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ro-RO" sz="4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30A08-F80D-4927-A8A7-EEE423FB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44" y="1093787"/>
                <a:ext cx="10010495" cy="176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010AF-0011-49DC-BE8C-CD856F3AB35F}"/>
                  </a:ext>
                </a:extLst>
              </p:cNvPr>
              <p:cNvSpPr txBox="1"/>
              <p:nvPr/>
            </p:nvSpPr>
            <p:spPr>
              <a:xfrm>
                <a:off x="3004931" y="4103262"/>
                <a:ext cx="1001049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7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7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72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o-RO" sz="7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7200" i="1">
                              <a:latin typeface="Cambria Math"/>
                              <a:ea typeface="Cambria Math"/>
                            </a:rPr>
                            <m:t>Θ</m:t>
                          </m:r>
                          <m:r>
                            <a:rPr lang="ro-RO" sz="7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ro-RO" sz="7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ro-RO" sz="7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ro-RO" sz="7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C010AF-0011-49DC-BE8C-CD856F3A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31" y="4103262"/>
                <a:ext cx="1001049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142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3BE1B-BCC1-411E-92F4-84C20253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6B42A-EDD0-45C4-8751-A0C66AB7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5742A-F1FD-4CD1-A4BB-FCD8C50D68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324221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CA82AF-8AAC-4DCD-B925-06F6A470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453450-3015-4093-8060-7EB003B27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Rezolvarea unor ecuații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615AD5-EA7C-4578-8B90-E5327345024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18661" y="1285875"/>
                <a:ext cx="11777869" cy="50114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Metoda </a:t>
                </a:r>
                <a:r>
                  <a:rPr lang="en-GB" b="1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dihotomiei</a:t>
                </a:r>
                <a:r>
                  <a:rPr lang="en-GB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  <a:r>
                  <a:rPr lang="en-GB" dirty="0">
                    <a:solidFill>
                      <a:schemeClr val="accent2"/>
                    </a:solidFill>
                  </a:rPr>
                  <a:t> </a:t>
                </a:r>
                <a:r>
                  <a:rPr lang="en-GB" sz="2800" dirty="0" err="1"/>
                  <a:t>cea</a:t>
                </a:r>
                <a:r>
                  <a:rPr lang="en-GB" sz="2800" dirty="0"/>
                  <a:t> </a:t>
                </a:r>
                <a:r>
                  <a:rPr lang="en-GB" sz="2800" dirty="0" err="1"/>
                  <a:t>mai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simplă</a:t>
                </a:r>
                <a:r>
                  <a:rPr lang="en-GB" sz="2800" dirty="0"/>
                  <a:t> </a:t>
                </a:r>
                <a:r>
                  <a:rPr lang="en-GB" sz="2800" dirty="0" err="1"/>
                  <a:t>metod</a:t>
                </a:r>
                <a:r>
                  <a:rPr lang="ro-RO" sz="2800" dirty="0"/>
                  <a:t>ă</a:t>
                </a:r>
                <a:r>
                  <a:rPr lang="en-GB" sz="2800" dirty="0"/>
                  <a:t> de</a:t>
                </a:r>
                <a:r>
                  <a:rPr lang="ro-RO" sz="2800" dirty="0"/>
                  <a:t> </a:t>
                </a:r>
                <a:r>
                  <a:rPr lang="en-GB" sz="2800" dirty="0" err="1"/>
                  <a:t>rezolvare</a:t>
                </a:r>
                <a:r>
                  <a:rPr lang="en-GB" sz="2800" dirty="0"/>
                  <a:t> a </a:t>
                </a:r>
                <a:r>
                  <a:rPr lang="en-GB" sz="2800" dirty="0" err="1"/>
                  <a:t>ecuaţiilor</a:t>
                </a:r>
                <a:r>
                  <a:rPr lang="en-GB" sz="2800" dirty="0"/>
                  <a:t> </a:t>
                </a:r>
                <a:r>
                  <a:rPr lang="en-GB" sz="2800" dirty="0" err="1"/>
                  <a:t>algebrice</a:t>
                </a:r>
                <a:r>
                  <a:rPr lang="en-GB" sz="2800" dirty="0"/>
                  <a:t>. Se </a:t>
                </a:r>
                <a:r>
                  <a:rPr lang="en-GB" sz="2800" dirty="0" err="1"/>
                  <a:t>presupune</a:t>
                </a:r>
                <a:r>
                  <a:rPr lang="ro-RO" sz="2800" dirty="0"/>
                  <a:t> </a:t>
                </a:r>
                <a:r>
                  <a:rPr lang="en-GB" sz="2800" dirty="0" err="1"/>
                  <a:t>localizarea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solu</a:t>
                </a:r>
                <a:r>
                  <a:rPr lang="ro-RO" sz="2800" dirty="0"/>
                  <a:t>ţ</a:t>
                </a:r>
                <a:r>
                  <a:rPr lang="en-GB" sz="2800" dirty="0" err="1"/>
                  <a:t>iei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𝑓</m:t>
                    </m:r>
                    <m:r>
                      <a:rPr lang="en-GB" sz="2800" i="1" dirty="0" smtClean="0">
                        <a:latin typeface="Cambria Math"/>
                      </a:rPr>
                      <m:t>(</m:t>
                    </m:r>
                    <m:r>
                      <a:rPr lang="en-GB" sz="2800" i="1" dirty="0" smtClean="0">
                        <a:latin typeface="Cambria Math"/>
                      </a:rPr>
                      <m:t>𝑥</m:t>
                    </m:r>
                    <m:r>
                      <a:rPr lang="en-GB" sz="2800" i="1" dirty="0">
                        <a:latin typeface="Cambria Math"/>
                      </a:rPr>
                      <m:t>)=0</m:t>
                    </m:r>
                  </m:oMath>
                </a14:m>
                <a:r>
                  <a:rPr lang="en-GB" sz="2800" dirty="0"/>
                  <a:t> </a:t>
                </a:r>
                <a:r>
                  <a:rPr lang="en-GB" sz="2800" dirty="0" err="1"/>
                  <a:t>în</a:t>
                </a:r>
                <a:r>
                  <a:rPr lang="en-GB" sz="2800" dirty="0"/>
                  <a:t> </a:t>
                </a:r>
                <a:r>
                  <a:rPr lang="en-GB" sz="2800" dirty="0" err="1"/>
                  <a:t>intervalul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[</m:t>
                    </m:r>
                    <m:r>
                      <a:rPr lang="en-GB" sz="2800" i="1" dirty="0" smtClean="0">
                        <a:latin typeface="Cambria Math"/>
                      </a:rPr>
                      <m:t>𝑎</m:t>
                    </m:r>
                    <m:r>
                      <a:rPr lang="en-GB" sz="2800" i="1" dirty="0" smtClean="0">
                        <a:latin typeface="Cambria Math"/>
                      </a:rPr>
                      <m:t>, </m:t>
                    </m:r>
                    <m:r>
                      <a:rPr lang="en-GB" sz="2800" i="1" dirty="0" smtClean="0">
                        <a:latin typeface="Cambria Math"/>
                      </a:rPr>
                      <m:t>𝑏</m:t>
                    </m:r>
                    <m:r>
                      <a:rPr lang="en-GB" sz="280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en-GB" sz="2800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 err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Ipoteze</a:t>
                </a:r>
                <a:r>
                  <a:rPr lang="en-GB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</a:t>
                </a:r>
                <a:r>
                  <a:rPr lang="en-GB" sz="28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𝑓</m:t>
                    </m:r>
                    <m:r>
                      <a:rPr lang="en-GB" sz="2800" i="1" dirty="0" smtClean="0">
                        <a:latin typeface="Cambria Math"/>
                      </a:rPr>
                      <m:t>(</m:t>
                    </m:r>
                    <m:r>
                      <a:rPr lang="en-GB" sz="2800" i="1" dirty="0" smtClean="0">
                        <a:latin typeface="Cambria Math"/>
                      </a:rPr>
                      <m:t>𝑥</m:t>
                    </m:r>
                    <m:r>
                      <a:rPr lang="en-GB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sz="2800" dirty="0"/>
                  <a:t> continuă,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𝑥</m:t>
                    </m:r>
                    <m:r>
                      <a:rPr lang="en-GB" sz="2800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GB" sz="2800" dirty="0"/>
                  <a:t> </a:t>
                </a:r>
                <a:r>
                  <a:rPr lang="en-GB" sz="2800" dirty="0" err="1"/>
                  <a:t>este</a:t>
                </a:r>
                <a:r>
                  <a:rPr lang="en-GB" sz="2800" dirty="0"/>
                  <a:t> </a:t>
                </a:r>
                <a:r>
                  <a:rPr lang="en-GB" sz="2800" dirty="0" err="1"/>
                  <a:t>singura</a:t>
                </a:r>
                <a:r>
                  <a:rPr lang="ro-RO" sz="2800" dirty="0"/>
                  <a:t> </a:t>
                </a:r>
                <a:r>
                  <a:rPr lang="en-GB" sz="2800" dirty="0"/>
                  <a:t>r</a:t>
                </a:r>
                <a:r>
                  <a:rPr lang="ro-RO" sz="2800" dirty="0"/>
                  <a:t>ă</a:t>
                </a:r>
                <a:r>
                  <a:rPr lang="en-GB" sz="2800" dirty="0"/>
                  <a:t>d</a:t>
                </a:r>
                <a:r>
                  <a:rPr lang="ro-RO" sz="2800" dirty="0"/>
                  <a:t>ă</a:t>
                </a:r>
                <a:r>
                  <a:rPr lang="en-GB" sz="2800" dirty="0" err="1"/>
                  <a:t>cin</a:t>
                </a:r>
                <a:r>
                  <a:rPr lang="ro-RO" sz="2800" dirty="0"/>
                  <a:t>ă</a:t>
                </a:r>
                <a:r>
                  <a:rPr lang="en-GB" sz="2800" dirty="0"/>
                  <a:t> </a:t>
                </a:r>
                <a:r>
                  <a:rPr lang="en-GB" sz="2800" dirty="0" err="1"/>
                  <a:t>în</a:t>
                </a:r>
                <a:r>
                  <a:rPr lang="ro-RO" sz="2800" dirty="0"/>
                  <a:t> </a:t>
                </a:r>
                <a:r>
                  <a:rPr lang="en-GB" sz="2800" dirty="0" err="1"/>
                  <a:t>intervalul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/>
                      </a:rPr>
                      <m:t>[</m:t>
                    </m:r>
                    <m:r>
                      <a:rPr lang="en-GB" sz="2800" i="1" dirty="0">
                        <a:latin typeface="Cambria Math"/>
                      </a:rPr>
                      <m:t>𝑎</m:t>
                    </m:r>
                    <m:r>
                      <a:rPr lang="en-GB" sz="2800" i="1" dirty="0">
                        <a:latin typeface="Cambria Math"/>
                      </a:rPr>
                      <m:t>, </m:t>
                    </m:r>
                    <m:r>
                      <a:rPr lang="en-GB" sz="2800" i="1" dirty="0">
                        <a:latin typeface="Cambria Math"/>
                      </a:rPr>
                      <m:t>𝑏</m:t>
                    </m:r>
                    <m:r>
                      <a:rPr lang="en-GB" sz="2800" i="1" dirty="0">
                        <a:latin typeface="Cambria Math"/>
                      </a:rPr>
                      <m:t>]</m:t>
                    </m:r>
                  </m:oMath>
                </a14:m>
                <a:r>
                  <a:rPr lang="en-GB" sz="2800" dirty="0"/>
                  <a:t>, iar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𝑓</m:t>
                    </m:r>
                    <m:r>
                      <a:rPr lang="en-GB" sz="2800" i="1" dirty="0" smtClean="0">
                        <a:latin typeface="Cambria Math"/>
                      </a:rPr>
                      <m:t>(</m:t>
                    </m:r>
                    <m:r>
                      <a:rPr lang="en-GB" sz="2800" i="1" dirty="0" smtClean="0">
                        <a:latin typeface="Cambria Math"/>
                      </a:rPr>
                      <m:t>𝑎</m:t>
                    </m:r>
                    <m:r>
                      <a:rPr lang="en-GB" sz="2800" i="1" dirty="0">
                        <a:latin typeface="Cambria Math"/>
                      </a:rPr>
                      <m:t>) ∗ </m:t>
                    </m:r>
                    <m:r>
                      <a:rPr lang="en-GB" sz="2800" i="1" dirty="0">
                        <a:latin typeface="Cambria Math"/>
                      </a:rPr>
                      <m:t>𝑓</m:t>
                    </m:r>
                    <m:r>
                      <a:rPr lang="en-GB" sz="2800" i="1" dirty="0">
                        <a:latin typeface="Cambria Math"/>
                      </a:rPr>
                      <m:t>(</m:t>
                    </m:r>
                    <m:r>
                      <a:rPr lang="en-GB" sz="2800" i="1" dirty="0">
                        <a:latin typeface="Cambria Math"/>
                      </a:rPr>
                      <m:t>𝑏</m:t>
                    </m:r>
                    <m:r>
                      <a:rPr lang="en-GB" sz="2800" i="1" dirty="0">
                        <a:latin typeface="Cambria Math"/>
                      </a:rPr>
                      <m:t>)&lt;0.</m:t>
                    </m:r>
                  </m:oMath>
                </a14:m>
                <a:endParaRPr lang="ro-RO" sz="2800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Se </a:t>
                </a:r>
                <a:r>
                  <a:rPr lang="en-GB" sz="2800" dirty="0" err="1"/>
                  <a:t>verific</a:t>
                </a:r>
                <a:r>
                  <a:rPr lang="ro-RO" sz="2800" dirty="0"/>
                  <a:t>ă</a:t>
                </a:r>
                <a:r>
                  <a:rPr lang="en-GB" sz="2800" dirty="0"/>
                  <a:t> </a:t>
                </a:r>
                <a:r>
                  <a:rPr lang="en-GB" sz="2800" dirty="0" err="1"/>
                  <a:t>valoarea</a:t>
                </a:r>
                <a:r>
                  <a:rPr lang="en-GB" sz="2800" dirty="0"/>
                  <a:t> </a:t>
                </a:r>
                <a:r>
                  <a:rPr lang="en-GB" sz="2800" dirty="0" err="1"/>
                  <a:t>lui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GB" sz="2800" dirty="0"/>
                  <a:t> la </a:t>
                </a:r>
                <a:r>
                  <a:rPr lang="en-GB" sz="2800" dirty="0" err="1"/>
                  <a:t>jum</a:t>
                </a:r>
                <a:r>
                  <a:rPr lang="ro-RO" sz="2800" dirty="0"/>
                  <a:t>ă</a:t>
                </a:r>
                <a:r>
                  <a:rPr lang="en-GB" sz="2800" dirty="0" err="1"/>
                  <a:t>tatea</a:t>
                </a:r>
                <a:r>
                  <a:rPr lang="en-GB" sz="2800" dirty="0"/>
                  <a:t>  </a:t>
                </a:r>
                <a:r>
                  <a:rPr lang="en-GB" sz="2800" dirty="0" err="1"/>
                  <a:t>intervalului</a:t>
                </a:r>
                <a:r>
                  <a:rPr lang="en-GB" sz="2800" dirty="0"/>
                  <a:t>.</a:t>
                </a:r>
              </a:p>
              <a:p>
                <a:pPr marL="0" indent="0">
                  <a:buNone/>
                </a:pPr>
                <a:r>
                  <a:rPr lang="en-GB" sz="2800" dirty="0" err="1"/>
                  <a:t>Dac</a:t>
                </a:r>
                <a:r>
                  <a:rPr lang="ro-RO" sz="2800" dirty="0"/>
                  <a:t>ă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𝑚</m:t>
                    </m:r>
                  </m:oMath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 err="1"/>
                  <a:t>Dac</a:t>
                </a:r>
                <a:r>
                  <a:rPr lang="ro-RO" sz="2800" dirty="0"/>
                  <a:t>ă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∗</m:t>
                    </m:r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)&lt;0</m:t>
                    </m:r>
                  </m:oMath>
                </a14:m>
                <a:r>
                  <a:rPr lang="en-GB" sz="2800" dirty="0"/>
                  <a:t>, se </a:t>
                </a:r>
                <a:r>
                  <a:rPr lang="en-GB" sz="2800" dirty="0" err="1"/>
                  <a:t>caut</a:t>
                </a:r>
                <a:r>
                  <a:rPr lang="ro-RO" sz="2800" dirty="0"/>
                  <a:t>ă</a:t>
                </a:r>
                <a:r>
                  <a:rPr lang="en-GB" sz="2800" dirty="0"/>
                  <a:t> o </a:t>
                </a:r>
                <a:r>
                  <a:rPr lang="en-GB" sz="2800" dirty="0" err="1"/>
                  <a:t>solu</a:t>
                </a:r>
                <a:r>
                  <a:rPr lang="ro-RO" sz="2800" dirty="0"/>
                  <a:t>ţ</a:t>
                </a:r>
                <a:r>
                  <a:rPr lang="en-GB" sz="2800" dirty="0" err="1"/>
                  <a:t>ie</a:t>
                </a:r>
                <a:r>
                  <a:rPr lang="en-GB" sz="2800" dirty="0"/>
                  <a:t> </a:t>
                </a:r>
                <a:r>
                  <a:rPr lang="ro-RO" sz="2800" dirty="0"/>
                  <a:t>î</a:t>
                </a:r>
                <a:r>
                  <a:rPr lang="en-GB" sz="2800" dirty="0"/>
                  <a:t>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[</m:t>
                    </m:r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𝑚</m:t>
                    </m:r>
                    <m:r>
                      <a:rPr lang="en-US" sz="2800" b="0" i="1" smtClean="0">
                        <a:latin typeface="Cambria Math"/>
                      </a:rPr>
                      <m:t>]</m:t>
                    </m:r>
                  </m:oMath>
                </a14:m>
                <a:endParaRPr lang="en-GB" sz="2800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615AD5-EA7C-4578-8B90-E53273450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18661" y="1285875"/>
                <a:ext cx="11777869" cy="5011408"/>
              </a:xfrm>
              <a:blipFill>
                <a:blip r:embed="rId2"/>
                <a:stretch>
                  <a:fillRect l="-1139" t="-231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upload.wikimedia.org/wikipedia/commons/thumb/8/8c/Bisection_method.svg/250px-Bisection_method.svg.png">
            <a:extLst>
              <a:ext uri="{FF2B5EF4-FFF2-40B4-BE49-F238E27FC236}">
                <a16:creationId xmlns:a16="http://schemas.microsoft.com/office/drawing/2014/main" id="{69B84502-1C24-4243-B910-2D794757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8" y="2988229"/>
            <a:ext cx="3737112" cy="33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64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00943-75DA-4CB6-870C-6F6574B1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0423F-B338-4604-A60E-6E9C5D5F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20883-FAAA-4DFA-A132-2BDDE88B6C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87143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966E06-B38F-4790-887B-16C4B0FF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A8F13-9014-412B-9297-125A4BDB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Exponențiere rapidă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4A12AC-4A93-437D-B40A-DF72B87A1F6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663" y="1285875"/>
                <a:ext cx="11196637" cy="50117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o-RO" sz="2800" dirty="0"/>
                  <a:t>Calculul valorii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o-RO" sz="2800" dirty="0"/>
                  <a:t> poate fi efectuat cu mai puţin de </a:t>
                </a:r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/>
                        <a:cs typeface="Times New Roman" pitchFamily="18" charset="0"/>
                      </a:rPr>
                      <m:t>𝑛</m:t>
                    </m:r>
                    <m:r>
                      <a:rPr lang="ro-RO" sz="2800" i="1" dirty="0" smtClean="0">
                        <a:latin typeface="Cambria Math"/>
                        <a:cs typeface="Times New Roman" pitchFamily="18" charset="0"/>
                      </a:rPr>
                      <m:t>−1 </m:t>
                    </m:r>
                  </m:oMath>
                </a14:m>
                <a:r>
                  <a:rPr lang="ro-RO" sz="2800" dirty="0"/>
                  <a:t>operaţii de înmulţire</a:t>
                </a:r>
                <a:r>
                  <a:rPr lang="en-US" sz="2800" dirty="0"/>
                  <a:t>, </a:t>
                </a:r>
                <a:r>
                  <a:rPr lang="ro-RO" sz="2800" dirty="0"/>
                  <a:t>î</a:t>
                </a:r>
                <a:r>
                  <a:rPr lang="en-US" sz="2800" dirty="0"/>
                  <a:t>n mod </a:t>
                </a:r>
                <a:r>
                  <a:rPr lang="en-US" sz="2800" dirty="0" err="1"/>
                  <a:t>recursiv</a:t>
                </a:r>
                <a:r>
                  <a:rPr lang="ro-RO" sz="2800" dirty="0"/>
                  <a:t>, </a:t>
                </a:r>
                <a:r>
                  <a:rPr lang="en-US" sz="2800" dirty="0" err="1"/>
                  <a:t>astfel</a:t>
                </a:r>
                <a:r>
                  <a:rPr lang="en-US" sz="2800" dirty="0"/>
                  <a:t>:</a:t>
                </a:r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ro-RO" sz="28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o-RO" sz="2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, 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o-RO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ro-RO" sz="2800" i="1">
                                    <a:latin typeface="Cambria Math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ro-RO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ro-RO" sz="28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ro-RO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∙</m:t>
                                    </m:r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ro-RO" sz="2800" i="1">
                                    <a:latin typeface="Cambria Math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ro-RO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ro-RO" sz="2800" i="1">
                                        <a:latin typeface="Cambria Math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ro-RO" sz="2800" i="1">
                                    <a:latin typeface="Cambria Math"/>
                                  </a:rPr>
                                  <m:t>,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o-RO" sz="28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           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=2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ro-RO" sz="2800" i="1">
                                    <a:latin typeface="Cambria Math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GB" sz="28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10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   ; 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   </m:t>
                    </m:r>
                    <m:r>
                      <a:rPr lang="en-US" sz="2800" b="0" i="0" smtClean="0">
                        <a:latin typeface="Cambria Math"/>
                      </a:rPr>
                      <m:t>;</m:t>
                    </m:r>
                    <m:r>
                      <a:rPr lang="en-US" sz="2800" b="0" i="1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∗1 ∗1 ⇒4</m:t>
                    </m:r>
                  </m:oMath>
                </a14:m>
                <a:r>
                  <a:rPr lang="ro-RO" sz="2800" b="0" dirty="0"/>
                  <a:t> înmulţiri</a:t>
                </a:r>
              </a:p>
              <a:p>
                <a:pPr marL="0" indent="0">
                  <a:buNone/>
                </a:pPr>
                <a:endParaRPr lang="en-U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b="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500" b="0" i="1" smtClean="0">
                          <a:latin typeface="Cambria Math"/>
                        </a:rPr>
                        <m:t>=</m:t>
                      </m:r>
                      <m:r>
                        <a:rPr lang="en-US" sz="3500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5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5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500" i="1">
                          <a:latin typeface="Cambria Math"/>
                        </a:rPr>
                        <m:t>+</m:t>
                      </m:r>
                      <m:r>
                        <a:rPr lang="en-US" sz="3500" i="1">
                          <a:latin typeface="Cambria Math"/>
                        </a:rPr>
                        <m:t>𝑐</m:t>
                      </m:r>
                      <m:r>
                        <a:rPr lang="en-US" sz="3500" i="1">
                          <a:latin typeface="Cambria Math"/>
                        </a:rPr>
                        <m:t>⇒</m:t>
                      </m:r>
                      <m:r>
                        <a:rPr lang="en-US" sz="35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5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5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5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𝒍𝒏</m:t>
                          </m:r>
                          <m:r>
                            <a:rPr lang="en-US" sz="35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en-US" sz="35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  <m:r>
                            <a:rPr lang="en-US" sz="35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1" i="1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4A12AC-4A93-437D-B40A-DF72B87A1F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663" y="1285875"/>
                <a:ext cx="11196637" cy="5011738"/>
              </a:xfrm>
              <a:blipFill>
                <a:blip r:embed="rId2"/>
                <a:stretch>
                  <a:fillRect l="-980" t="-267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032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C6AC2-FA60-4895-9F85-599E0660E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C7EFF1-1E65-42BB-9C25-4C261E7D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BDB46-DC3B-4C52-93B9-D7EB696E58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80937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43DEF-F679-4603-96D1-46CCF2B6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EFFC-FA86-4EBB-AFB3-E0211C2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Multiplicare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/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𝑋</m:t>
                      </m:r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o-RO" sz="4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𝑌</m:t>
                      </m:r>
                      <m:r>
                        <a:rPr lang="en-US" sz="4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o-RO" sz="4400" dirty="0"/>
              </a:p>
              <a:p>
                <a:pPr marL="0" indent="0">
                  <a:buNone/>
                </a:pPr>
                <a:endParaRPr lang="ro-RO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𝑋𝑌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𝛼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4400" b="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478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43DEF-F679-4603-96D1-46CCF2B6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EFFC-FA86-4EBB-AFB3-E0211C2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Multiplicare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/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𝑋</m:t>
                      </m:r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o-RO" sz="4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𝑌</m:t>
                      </m:r>
                      <m:r>
                        <a:rPr lang="en-US" sz="4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o-RO" sz="4400" dirty="0"/>
              </a:p>
              <a:p>
                <a:pPr marL="0" indent="0">
                  <a:buNone/>
                </a:pPr>
                <a:endParaRPr lang="ro-RO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𝑋𝑌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𝛼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4400" b="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B654F-99CD-4481-9FE7-EB3138DB0D8E}"/>
                  </a:ext>
                </a:extLst>
              </p:cNvPr>
              <p:cNvSpPr txBox="1"/>
              <p:nvPr/>
            </p:nvSpPr>
            <p:spPr>
              <a:xfrm>
                <a:off x="5019262" y="5173262"/>
                <a:ext cx="7394712" cy="829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3200" b="1" i="1">
                        <a:latin typeface="Cambria Math"/>
                      </a:rPr>
                      <m:t>=</m:t>
                    </m:r>
                    <m:r>
                      <a:rPr lang="ro-RO" sz="3200" b="1" i="1">
                        <a:latin typeface="Cambria Math"/>
                      </a:rPr>
                      <m:t>𝟒</m:t>
                    </m:r>
                    <m:r>
                      <a:rPr lang="en-US" sz="3200" b="1" i="1"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sz="3200" b="1" i="1">
                        <a:latin typeface="Cambria Math"/>
                      </a:rPr>
                      <m:t>+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𝜽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𝒏</m:t>
                    </m:r>
                    <m:r>
                      <a:rPr lang="en-US" sz="3200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o-RO" sz="32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ro-RO" sz="3200" b="1" i="1"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3200" b="1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ro-RO" sz="32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ro-RO" sz="3200" b="1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ro-RO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B654F-99CD-4481-9FE7-EB3138DB0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62" y="5173262"/>
                <a:ext cx="7394712" cy="829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518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43DEF-F679-4603-96D1-46CCF2B6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EFFC-FA86-4EBB-AFB3-E0211C2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Multiplicare - </a:t>
            </a:r>
            <a:r>
              <a:rPr lang="ro-RO" dirty="0" err="1"/>
              <a:t>Karatsuba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/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𝑋</m:t>
                      </m:r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o-RO" sz="4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𝑌</m:t>
                      </m:r>
                      <m:r>
                        <a:rPr lang="en-US" sz="4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o-RO" sz="4400" dirty="0"/>
              </a:p>
              <a:p>
                <a:pPr marL="0" indent="0">
                  <a:buNone/>
                </a:pPr>
                <a:endParaRPr lang="ro-RO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𝑋𝑌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𝛼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𝜸</m:t>
                      </m:r>
                    </m:oMath>
                  </m:oMathPara>
                </a14:m>
                <a:endParaRPr lang="en-US" sz="4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4400" b="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85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1C0C82-153C-4AC5-A277-748FC49F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CAFF8-4DD9-480E-898A-A9B936D0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min/</a:t>
            </a:r>
            <a:r>
              <a:rPr lang="ro-RO" dirty="0" err="1"/>
              <a:t>max</a:t>
            </a:r>
            <a:r>
              <a:rPr lang="ro-RO" dirty="0"/>
              <a:t> un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4FA28-5616-48A4-ACD4-A79308622ACB}"/>
              </a:ext>
            </a:extLst>
          </p:cNvPr>
          <p:cNvSpPr/>
          <p:nvPr/>
        </p:nvSpPr>
        <p:spPr>
          <a:xfrm>
            <a:off x="4062484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15444-48C5-49F8-9AE8-4969CBEE1C3B}"/>
              </a:ext>
            </a:extLst>
          </p:cNvPr>
          <p:cNvSpPr/>
          <p:nvPr/>
        </p:nvSpPr>
        <p:spPr>
          <a:xfrm>
            <a:off x="4583287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3E66B4-185A-4C59-9E38-52FC81B7D24E}"/>
              </a:ext>
            </a:extLst>
          </p:cNvPr>
          <p:cNvSpPr/>
          <p:nvPr/>
        </p:nvSpPr>
        <p:spPr>
          <a:xfrm>
            <a:off x="5104090" y="1600493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27CA9-B4F4-4653-8594-934292EFFB88}"/>
              </a:ext>
            </a:extLst>
          </p:cNvPr>
          <p:cNvSpPr/>
          <p:nvPr/>
        </p:nvSpPr>
        <p:spPr>
          <a:xfrm>
            <a:off x="5624771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ED636-83E8-4356-8145-852F6B26C750}"/>
              </a:ext>
            </a:extLst>
          </p:cNvPr>
          <p:cNvSpPr/>
          <p:nvPr/>
        </p:nvSpPr>
        <p:spPr>
          <a:xfrm>
            <a:off x="6145330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BDC66-AAC9-406D-A960-023D25D0F31A}"/>
              </a:ext>
            </a:extLst>
          </p:cNvPr>
          <p:cNvSpPr/>
          <p:nvPr/>
        </p:nvSpPr>
        <p:spPr>
          <a:xfrm>
            <a:off x="6666072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00AC7-8AE8-432E-91C0-C49213892C4D}"/>
              </a:ext>
            </a:extLst>
          </p:cNvPr>
          <p:cNvSpPr/>
          <p:nvPr/>
        </p:nvSpPr>
        <p:spPr>
          <a:xfrm>
            <a:off x="7186875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32A8D-6352-48CE-8698-B5429C8BFCF5}"/>
              </a:ext>
            </a:extLst>
          </p:cNvPr>
          <p:cNvSpPr/>
          <p:nvPr/>
        </p:nvSpPr>
        <p:spPr>
          <a:xfrm>
            <a:off x="7707678" y="160103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6879E7-AACE-4228-98B7-AD17EAFBB32B}"/>
              </a:ext>
            </a:extLst>
          </p:cNvPr>
          <p:cNvCxnSpPr/>
          <p:nvPr/>
        </p:nvCxnSpPr>
        <p:spPr>
          <a:xfrm flipH="1">
            <a:off x="4363279" y="2121883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7403B-E9A0-4257-896B-358D757AF57D}"/>
              </a:ext>
            </a:extLst>
          </p:cNvPr>
          <p:cNvCxnSpPr>
            <a:cxnSpLocks/>
          </p:cNvCxnSpPr>
          <p:nvPr/>
        </p:nvCxnSpPr>
        <p:spPr>
          <a:xfrm>
            <a:off x="7186875" y="2121883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AF41F9C-6983-48E7-BED6-C582CC265F24}"/>
              </a:ext>
            </a:extLst>
          </p:cNvPr>
          <p:cNvSpPr/>
          <p:nvPr/>
        </p:nvSpPr>
        <p:spPr>
          <a:xfrm>
            <a:off x="692604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FC07D-0246-4F60-AD62-C8C87B33ABE3}"/>
              </a:ext>
            </a:extLst>
          </p:cNvPr>
          <p:cNvSpPr/>
          <p:nvPr/>
        </p:nvSpPr>
        <p:spPr>
          <a:xfrm>
            <a:off x="7446788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A91123-5C3B-41E3-8CB8-7A184CD6DF45}"/>
              </a:ext>
            </a:extLst>
          </p:cNvPr>
          <p:cNvSpPr/>
          <p:nvPr/>
        </p:nvSpPr>
        <p:spPr>
          <a:xfrm>
            <a:off x="7967591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C6BFD4-5BD2-4D89-95DD-78D5104C7C8C}"/>
              </a:ext>
            </a:extLst>
          </p:cNvPr>
          <p:cNvSpPr/>
          <p:nvPr/>
        </p:nvSpPr>
        <p:spPr>
          <a:xfrm>
            <a:off x="8488394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65D465-23B0-4DDE-8E35-82F203354D8A}"/>
              </a:ext>
            </a:extLst>
          </p:cNvPr>
          <p:cNvSpPr/>
          <p:nvPr/>
        </p:nvSpPr>
        <p:spPr>
          <a:xfrm>
            <a:off x="3310519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5E01F3-DD41-4999-97C3-743021AC87A9}"/>
              </a:ext>
            </a:extLst>
          </p:cNvPr>
          <p:cNvSpPr/>
          <p:nvPr/>
        </p:nvSpPr>
        <p:spPr>
          <a:xfrm>
            <a:off x="3831322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A7C987-3C3C-4433-AB5A-D4A75F9227C6}"/>
              </a:ext>
            </a:extLst>
          </p:cNvPr>
          <p:cNvSpPr/>
          <p:nvPr/>
        </p:nvSpPr>
        <p:spPr>
          <a:xfrm>
            <a:off x="4352125" y="2653202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8B693B-CD2D-4A3C-A576-07C31F74208F}"/>
              </a:ext>
            </a:extLst>
          </p:cNvPr>
          <p:cNvSpPr/>
          <p:nvPr/>
        </p:nvSpPr>
        <p:spPr>
          <a:xfrm>
            <a:off x="4872806" y="2653748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C1E7EB-5780-4BC7-A768-AE0506BD85C2}"/>
              </a:ext>
            </a:extLst>
          </p:cNvPr>
          <p:cNvCxnSpPr/>
          <p:nvPr/>
        </p:nvCxnSpPr>
        <p:spPr>
          <a:xfrm flipH="1">
            <a:off x="3110739" y="3174592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7215D5-10E8-4203-BC67-BFC8E05ACE03}"/>
              </a:ext>
            </a:extLst>
          </p:cNvPr>
          <p:cNvCxnSpPr>
            <a:cxnSpLocks/>
          </p:cNvCxnSpPr>
          <p:nvPr/>
        </p:nvCxnSpPr>
        <p:spPr>
          <a:xfrm>
            <a:off x="4843383" y="3174046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8B592F-284F-4EE0-A2B4-878D93BAAB70}"/>
              </a:ext>
            </a:extLst>
          </p:cNvPr>
          <p:cNvCxnSpPr/>
          <p:nvPr/>
        </p:nvCxnSpPr>
        <p:spPr>
          <a:xfrm flipH="1">
            <a:off x="6726205" y="3174045"/>
            <a:ext cx="740811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2ECCE4-7860-4E10-BFCE-BBD79885C4B8}"/>
              </a:ext>
            </a:extLst>
          </p:cNvPr>
          <p:cNvCxnSpPr>
            <a:cxnSpLocks/>
          </p:cNvCxnSpPr>
          <p:nvPr/>
        </p:nvCxnSpPr>
        <p:spPr>
          <a:xfrm>
            <a:off x="8468715" y="3174044"/>
            <a:ext cx="520376" cy="53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656491C-8CFD-4D94-B193-1C3995AF11B4}"/>
              </a:ext>
            </a:extLst>
          </p:cNvPr>
          <p:cNvSpPr/>
          <p:nvPr/>
        </p:nvSpPr>
        <p:spPr>
          <a:xfrm>
            <a:off x="2589814" y="370645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81DC2F-D574-4E63-869D-48FCCFB3C9C1}"/>
              </a:ext>
            </a:extLst>
          </p:cNvPr>
          <p:cNvSpPr/>
          <p:nvPr/>
        </p:nvSpPr>
        <p:spPr>
          <a:xfrm>
            <a:off x="3110617" y="3706457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F1FBED-7317-4337-8D6B-83F8F0162362}"/>
              </a:ext>
            </a:extLst>
          </p:cNvPr>
          <p:cNvSpPr/>
          <p:nvPr/>
        </p:nvSpPr>
        <p:spPr>
          <a:xfrm>
            <a:off x="4832781" y="3705909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07E593-79D2-4FED-A62F-78B1334D89E3}"/>
              </a:ext>
            </a:extLst>
          </p:cNvPr>
          <p:cNvSpPr/>
          <p:nvPr/>
        </p:nvSpPr>
        <p:spPr>
          <a:xfrm>
            <a:off x="5353462" y="3706455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9557B16-B95C-4AEB-8BF2-18DA72EFFE99}"/>
              </a:ext>
            </a:extLst>
          </p:cNvPr>
          <p:cNvSpPr/>
          <p:nvPr/>
        </p:nvSpPr>
        <p:spPr>
          <a:xfrm>
            <a:off x="6205463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AD035-C6E4-46F2-B63D-95B1C599ABC0}"/>
              </a:ext>
            </a:extLst>
          </p:cNvPr>
          <p:cNvSpPr/>
          <p:nvPr/>
        </p:nvSpPr>
        <p:spPr>
          <a:xfrm>
            <a:off x="6726205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9BE024-F59C-49F3-93A2-4C326039C10F}"/>
              </a:ext>
            </a:extLst>
          </p:cNvPr>
          <p:cNvSpPr/>
          <p:nvPr/>
        </p:nvSpPr>
        <p:spPr>
          <a:xfrm>
            <a:off x="8448308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5A9A20-DEF8-45DF-ADFD-BFC49328E230}"/>
              </a:ext>
            </a:extLst>
          </p:cNvPr>
          <p:cNvSpPr/>
          <p:nvPr/>
        </p:nvSpPr>
        <p:spPr>
          <a:xfrm>
            <a:off x="8969111" y="3718774"/>
            <a:ext cx="520925" cy="521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12013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43DEF-F679-4603-96D1-46CCF2B6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EFFC-FA86-4EBB-AFB3-E0211C24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 – Multiplicare - </a:t>
            </a:r>
            <a:r>
              <a:rPr lang="ro-RO" dirty="0" err="1"/>
              <a:t>Karatsuba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/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𝑋</m:t>
                      </m:r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o-RO" sz="4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𝑌</m:t>
                      </m:r>
                      <m:r>
                        <a:rPr lang="en-US" sz="4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4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4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44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o-RO" sz="4400" dirty="0"/>
              </a:p>
              <a:p>
                <a:pPr marL="0" indent="0">
                  <a:buNone/>
                </a:pPr>
                <a:endParaRPr lang="ro-RO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𝑋𝑌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𝛼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𝛽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</m:sSup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4400" i="1" dirty="0"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4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4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𝜸</m:t>
                      </m:r>
                    </m:oMath>
                  </m:oMathPara>
                </a14:m>
                <a:endParaRPr lang="en-US" sz="44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  <a:ea typeface="Cambria Math"/>
                        </a:rPr>
                        <m:t>𝛾</m:t>
                      </m:r>
                      <m:r>
                        <a:rPr lang="en-US" sz="4400" b="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vi-VN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F93722-BCAD-4226-B506-22DE741D6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1" y="1316143"/>
                <a:ext cx="11231217" cy="4708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76575B-7CA9-4F91-9F04-5C8A641C8932}"/>
                  </a:ext>
                </a:extLst>
              </p:cNvPr>
              <p:cNvSpPr txBox="1"/>
              <p:nvPr/>
            </p:nvSpPr>
            <p:spPr>
              <a:xfrm>
                <a:off x="3443080" y="5461470"/>
                <a:ext cx="8748920" cy="932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ro-RO" sz="3200" b="1" i="1" smtClean="0">
                          <a:latin typeface="Cambria Math"/>
                        </a:rPr>
                        <m:t>𝟑</m:t>
                      </m:r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3200" b="1" i="1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)⇒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ro-RO" sz="3200" b="1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  <m:r>
                                <a:rPr lang="ro-RO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.</m:t>
                              </m:r>
                              <m:r>
                                <a:rPr lang="ro-RO" sz="32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𝟓𝟖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76575B-7CA9-4F91-9F04-5C8A641C8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80" y="5461470"/>
                <a:ext cx="8748920" cy="932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152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933A05-49E2-4A52-9FC8-F09D747E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ABBC4-2180-4197-9407-F1C433EC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7812C-5984-4CCA-A5CA-DA4F2D20D0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94758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BD4CB-510A-4156-80CA-5D772F96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9B621-88BE-4CF9-8C51-41260FAE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Înmulțire de </a:t>
            </a:r>
            <a:r>
              <a:rPr lang="ro-RO" dirty="0" err="1"/>
              <a:t>matrici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053D6F0-8D31-4AB4-BE41-05CEE6D73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2819" y="1176472"/>
                <a:ext cx="8686800" cy="5257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sz="32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32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12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32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053D6F0-8D31-4AB4-BE41-05CEE6D73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19" y="1176472"/>
                <a:ext cx="8686800" cy="5257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CBFA3-A5A7-47B5-8D1D-306B73E2F63E}"/>
                  </a:ext>
                </a:extLst>
              </p:cNvPr>
              <p:cNvSpPr/>
              <p:nvPr/>
            </p:nvSpPr>
            <p:spPr>
              <a:xfrm>
                <a:off x="2965174" y="4525618"/>
                <a:ext cx="6629400" cy="1883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8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;2&lt;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8=3</m:t>
                      </m:r>
                    </m:oMath>
                  </m:oMathPara>
                </a14:m>
                <a:endParaRPr lang="en-US" sz="2800" b="0" i="1" dirty="0">
                  <a:latin typeface="Cambria Math"/>
                  <a:ea typeface="Cambria Math"/>
                </a:endParaRPr>
              </a:p>
              <a:p>
                <a:endParaRPr lang="en-US" sz="2800" b="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𝟖</m:t>
                              </m:r>
                            </m:sup>
                          </m:sSup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CBFA3-A5A7-47B5-8D1D-306B73E2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74" y="4525618"/>
                <a:ext cx="6629400" cy="18837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691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BD4CB-510A-4156-80CA-5D772F96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9B621-88BE-4CF9-8C51-41260FAE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Înmulțire de </a:t>
            </a:r>
            <a:r>
              <a:rPr lang="ro-RO" dirty="0" err="1"/>
              <a:t>matrici</a:t>
            </a:r>
            <a:r>
              <a:rPr lang="ro-RO" dirty="0"/>
              <a:t> – </a:t>
            </a:r>
            <a:r>
              <a:rPr lang="ro-RO" dirty="0" err="1"/>
              <a:t>Strassen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053D6F0-8D31-4AB4-BE41-05CEE6D731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2819" y="1176472"/>
                <a:ext cx="8686800" cy="52578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</m:t>
                                    </m:r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1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𝟏𝟐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latin typeface="Cambria Math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3200" b="1" i="1">
                                        <a:latin typeface="Cambria Math"/>
                                      </a:rPr>
                                      <m:t>𝟐𝟐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sz="32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053D6F0-8D31-4AB4-BE41-05CEE6D73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19" y="1176472"/>
                <a:ext cx="8686800" cy="5257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1310A-2C57-40AC-94D9-0E933F264536}"/>
                  </a:ext>
                </a:extLst>
              </p:cNvPr>
              <p:cNvSpPr txBox="1"/>
              <p:nvPr/>
            </p:nvSpPr>
            <p:spPr>
              <a:xfrm>
                <a:off x="5804749" y="3195189"/>
                <a:ext cx="609765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36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ro-RO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o-RO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1310A-2C57-40AC-94D9-0E933F264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49" y="3195189"/>
                <a:ext cx="6097656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947E1-CC38-491D-8C98-5BBCB2CA0902}"/>
                  </a:ext>
                </a:extLst>
              </p:cNvPr>
              <p:cNvSpPr txBox="1"/>
              <p:nvPr/>
            </p:nvSpPr>
            <p:spPr>
              <a:xfrm>
                <a:off x="129313" y="2795080"/>
                <a:ext cx="5363859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</a:rPr>
                            <m:t>2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ro-RO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947E1-CC38-491D-8C98-5BBCB2CA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13" y="2795080"/>
                <a:ext cx="5363859" cy="310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43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BD4CB-510A-4156-80CA-5D772F96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A9B621-88BE-4CF9-8C51-41260FAE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 – Înmulțire de </a:t>
            </a:r>
            <a:r>
              <a:rPr lang="ro-RO" dirty="0" err="1"/>
              <a:t>matrici</a:t>
            </a:r>
            <a:r>
              <a:rPr lang="ro-RO" dirty="0"/>
              <a:t> – </a:t>
            </a:r>
            <a:r>
              <a:rPr lang="ro-RO" dirty="0" err="1"/>
              <a:t>Strassen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CBFA3-A5A7-47B5-8D1D-306B73E2F63E}"/>
                  </a:ext>
                </a:extLst>
              </p:cNvPr>
              <p:cNvSpPr/>
              <p:nvPr/>
            </p:nvSpPr>
            <p:spPr>
              <a:xfrm>
                <a:off x="2904896" y="4550551"/>
                <a:ext cx="8199983" cy="1832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 smtClean="0"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;2&lt;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/>
                        </a:rPr>
                        <m:t>7</m:t>
                      </m:r>
                    </m:oMath>
                  </m:oMathPara>
                </a14:m>
                <a:endParaRPr lang="en-US" sz="2800" b="0" i="1" dirty="0">
                  <a:latin typeface="Cambria Math"/>
                  <a:ea typeface="Cambria Math"/>
                </a:endParaRPr>
              </a:p>
              <a:p>
                <a:endParaRPr lang="en-US" sz="2800" b="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ro-RO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𝟕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ro-RO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  <m:r>
                                <a:rPr lang="ro-RO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.</m:t>
                              </m:r>
                              <m:r>
                                <a:rPr lang="ro-RO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𝟖𝟏</m:t>
                              </m:r>
                            </m:sup>
                          </m:sSup>
                        </m:e>
                      </m:d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&lt;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FCBFA3-A5A7-47B5-8D1D-306B73E2F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896" y="4550551"/>
                <a:ext cx="8199983" cy="1832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1310A-2C57-40AC-94D9-0E933F264536}"/>
                  </a:ext>
                </a:extLst>
              </p:cNvPr>
              <p:cNvSpPr txBox="1"/>
              <p:nvPr/>
            </p:nvSpPr>
            <p:spPr>
              <a:xfrm>
                <a:off x="6356219" y="1202739"/>
                <a:ext cx="609765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36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ro-RO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360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o-RO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71310A-2C57-40AC-94D9-0E933F264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219" y="1202739"/>
                <a:ext cx="6097656" cy="2308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947E1-CC38-491D-8C98-5BBCB2CA0902}"/>
                  </a:ext>
                </a:extLst>
              </p:cNvPr>
              <p:cNvSpPr txBox="1"/>
              <p:nvPr/>
            </p:nvSpPr>
            <p:spPr>
              <a:xfrm>
                <a:off x="119152" y="1161774"/>
                <a:ext cx="5363859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 smtClean="0">
                              <a:latin typeface="Cambria Math"/>
                            </a:rPr>
                            <m:t>2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ro-RO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947E1-CC38-491D-8C98-5BBCB2CA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2" y="1161774"/>
                <a:ext cx="5363859" cy="3108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36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7096</TotalTime>
  <Words>4063</Words>
  <Application>Microsoft Office PowerPoint</Application>
  <PresentationFormat>Widescreen</PresentationFormat>
  <Paragraphs>596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Tehnica Divide Et Impera</vt:lpstr>
      <vt:lpstr>PowerPoint Presentation</vt:lpstr>
      <vt:lpstr>Divide et Impera</vt:lpstr>
      <vt:lpstr>PowerPoint Presentation</vt:lpstr>
      <vt:lpstr>Metoda Master – calcul complexități soluții recursive</vt:lpstr>
      <vt:lpstr>PowerPoint Presentation</vt:lpstr>
      <vt:lpstr>Problemă – min/max un vector</vt:lpstr>
      <vt:lpstr>Problemă – min/max un vector</vt:lpstr>
      <vt:lpstr>Problemă – min/max un vector</vt:lpstr>
      <vt:lpstr>Problemă – min/max un vector</vt:lpstr>
      <vt:lpstr>Problemă – min/max un vector</vt:lpstr>
      <vt:lpstr>Problemă – min/max un vector</vt:lpstr>
      <vt:lpstr>Problemă – min/max un vector</vt:lpstr>
      <vt:lpstr>Problemă – min/max un vector</vt:lpstr>
      <vt:lpstr>Problemă – min/max un vector - complexitate</vt:lpstr>
      <vt:lpstr>Problemă – min/max un vector - complexitate</vt:lpstr>
      <vt:lpstr>Problemă – min/max un vector - complexitate</vt:lpstr>
      <vt:lpstr>Problemă – min/max un vector - complexitate</vt:lpstr>
      <vt:lpstr>Problemă – min/max un vector - complexitate</vt:lpstr>
      <vt:lpstr>Problemă – min/max un vector - complexitate</vt:lpstr>
      <vt:lpstr>Problemă – min/max un vector - complexitate</vt:lpstr>
      <vt:lpstr>PowerPoint Presentation</vt:lpstr>
      <vt:lpstr>Problemă – căutare binară</vt:lpstr>
      <vt:lpstr>Problemă – căutare binară</vt:lpstr>
      <vt:lpstr>Problemă – căutare binară</vt:lpstr>
      <vt:lpstr>Problemă – căutare binară</vt:lpstr>
      <vt:lpstr>Problemă – căutare binară - Complexitate</vt:lpstr>
      <vt:lpstr>Problemă – căutare binară - Complexitate</vt:lpstr>
      <vt:lpstr>Problemă – căutare binară - Complexitate</vt:lpstr>
      <vt:lpstr>Problemă – căutare binară - Complexitate</vt:lpstr>
      <vt:lpstr>Problemă – căutare binară - Complexitate</vt:lpstr>
      <vt:lpstr>Problemă – căutare binară - Complexitate</vt:lpstr>
      <vt:lpstr>Problemă – căutare binară - Complexitate</vt:lpstr>
      <vt:lpstr>PowerPoint Presentation</vt:lpstr>
      <vt:lpstr>Problemă – Numărul de inversiuni</vt:lpstr>
      <vt:lpstr>Problemă – Numărul de inversiuni - Complexitate</vt:lpstr>
      <vt:lpstr>Problemă – Numărul de inversiuni - Complexitate</vt:lpstr>
      <vt:lpstr>Problemă – Numărul de inversiuni - Complexitate</vt:lpstr>
      <vt:lpstr>Problemă – Numărul de inversiuni - Complexitate</vt:lpstr>
      <vt:lpstr>Problemă – Numărul de inversiuni - Complexitate</vt:lpstr>
      <vt:lpstr>Problemă – Numărul de inversiuni - Complexitate</vt:lpstr>
      <vt:lpstr>PowerPoint Presentation</vt:lpstr>
      <vt:lpstr>Problemă – Numărul de inversiuni - MergeSort</vt:lpstr>
      <vt:lpstr>Problemă – Numărul de inversiuni – MergeSort - Complexitate</vt:lpstr>
      <vt:lpstr>Problemă – Numărul de inversiuni – MergeSort - Complexitate</vt:lpstr>
      <vt:lpstr>Problemă – Numărul de inversiuni – MergeSort - Complexitate</vt:lpstr>
      <vt:lpstr>Problemă – Numărul de inversiuni – MergeSort - Complexitate</vt:lpstr>
      <vt:lpstr>Problemă – Numărul de inversiuni – MergeSort - Complexitate</vt:lpstr>
      <vt:lpstr>Problemă – Numărul de inversiuni – MergeSort - Complexitate</vt:lpstr>
      <vt:lpstr>PowerPoint Presentation</vt:lpstr>
      <vt:lpstr>Problemă – Cele mai apropiate două puncte</vt:lpstr>
      <vt:lpstr>Problemă – Cele mai apropiate două puncte - Complexitate</vt:lpstr>
      <vt:lpstr>Problemă – Cele mai apropiate două puncte - Complexitate</vt:lpstr>
      <vt:lpstr>Problemă – Cele mai apropiate două puncte - Complexitate</vt:lpstr>
      <vt:lpstr>PowerPoint Presentation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</vt:lpstr>
      <vt:lpstr>Problemă – Turnurile din Hanoi - Complexitate</vt:lpstr>
      <vt:lpstr>Problemă – Turnurile din Hanoi - Complexitate</vt:lpstr>
      <vt:lpstr>Problemă – Turnurile din Hanoi - Complexitate</vt:lpstr>
      <vt:lpstr>Problemă – Turnurile din Hanoi - Complexitate</vt:lpstr>
      <vt:lpstr>Problemă – Turnurile din Hanoi - Complexitate</vt:lpstr>
      <vt:lpstr>Problemă – Turnurile din Hanoi - Complexitate</vt:lpstr>
      <vt:lpstr>Problemă – Turnurile din Hanoi - Complexitate</vt:lpstr>
      <vt:lpstr>Problemă – Turnurile din Hanoi - Complexitate</vt:lpstr>
      <vt:lpstr>PowerPoint Presentation</vt:lpstr>
      <vt:lpstr>Problemă – Rezolvarea unor ecuații</vt:lpstr>
      <vt:lpstr>PowerPoint Presentation</vt:lpstr>
      <vt:lpstr>Problemă – Exponențiere rapidă</vt:lpstr>
      <vt:lpstr>PowerPoint Presentation</vt:lpstr>
      <vt:lpstr>Problemă – Multiplicare</vt:lpstr>
      <vt:lpstr>Problemă – Multiplicare</vt:lpstr>
      <vt:lpstr>Problemă – Multiplicare - Karatsuba</vt:lpstr>
      <vt:lpstr>Problemă – Multiplicare - Karatsuba</vt:lpstr>
      <vt:lpstr>PowerPoint Presentation</vt:lpstr>
      <vt:lpstr>Problemă – Înmulțire de matrici</vt:lpstr>
      <vt:lpstr>Problemă – Înmulțire de matrici – Strassen</vt:lpstr>
      <vt:lpstr>Problemă – Înmulțire de matrici – Strassen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2021-04-26T07:50:10Z</dcterms:modified>
</cp:coreProperties>
</file>